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mp3" ContentType="audio/mp3"/>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 everyone. Here's what we built during FHL: a tool that catches React Native Windows accessibility regressions you simply can't see in a screenshot. Let me show you why that matters.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a look at these two Gallery builds. They appear identical. But on the right, Item 3 has quietly dropped out of keyboard navigation. A mouse user may never notice. A keyboard or screen reader user will.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is straightforward. Windows exposes a semantic accessibility tree: the names, roles, states, and focus behavior that assistive technology actually uses. We capture that tree before and after a change, then highlight the meaningful differences.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an engineer, it's three steps: capture before, capture after, and compare. The report explains exactly what changed. And if the change looks risky, exit code one can stop the pull request automatically.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most useful when the pixels stay the same but the underlying semantics may shift—for example during Fabric migrations, native refactors, dependency upgrades, accessibility fixes, or release validation.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noisy or unreliable diff wouldn't help, so we designed for trust. Scans are bounded, matching avoids a cascade of false changes, interrupted scans can never look clean, and sensitive application data stays out.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live proof. We start with the real React Native Gallery and capture a healthy FlatList page. Then we make one tiny change: Item 3 is no longer keyboard focusable. Visually, nothing moves. We capture again and run the diff. Because that renderer is reused, the tool finds the same regression in five examples—and returns exit code one, ready to block the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this is the result at a glance: same-looking screens, five real keyboard regressions, and a precise explanation of what changed. That's evidence a reviewer can act on immediately.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isn't just a concept. We finished the working tool, added fifteen tests, reached a warning-free build, and validated it against live Windows applications—without changing RNW runtime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bigger win is timing. Instead of discovering accessibility problems near release, engineers get clear evidence while the change is still in review, when the fix is faster and safer.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merged, the tool fits into the existing RNW workspace, alongside other developer tooling. The FHL branch and full usage documentation are already available for anyone who wants to try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here, the top priorities are automatic pull-request checks, a recorder that explains keyboard focus movement, and a visual explorer that makes before-and-after differences easy to review.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that's the project: make the invisible visible, catch it early, and stop it before merge. That's what shifting accessibility left looks like. Thank you.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FHL">
    <p:bg>
      <p:bgPr>
        <a:solidFill>
          <a:srgbClr val="FFFFFF"/>
        </a:solidFill>
      </p:bgPr>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audio" Target="../media/media-1-1.mp3"/><Relationship Id="rId2" Type="http://schemas.microsoft.com/office/2007/relationships/media" Target="../media/media-1-1.mp3"/><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audio" Target="../media/media-2-3.mp3"/><Relationship Id="rId4" Type="http://schemas.microsoft.com/office/2007/relationships/media" Target="../media/media-2-3.mp3"/><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audio" Target="../media/media-3-2.mp3"/><Relationship Id="rId3" Type="http://schemas.microsoft.com/office/2007/relationships/media" Target="../media/media-3-2.mp3"/><Relationship Id="rId4" Type="http://schemas.openxmlformats.org/officeDocument/2006/relationships/image" Target="../media/image-3-4.png"/><Relationship Id="rId5" Type="http://schemas.openxmlformats.org/officeDocument/2006/relationships/slideLayout" Target="../slideLayouts/slideLayout2.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audio" Target="../media/media-4-1.mp3"/><Relationship Id="rId2" Type="http://schemas.microsoft.com/office/2007/relationships/media" Target="../media/media-4-1.mp3"/><Relationship Id="rId3" Type="http://schemas.openxmlformats.org/officeDocument/2006/relationships/image" Target="../media/image-4-3.png"/><Relationship Id="rId4" Type="http://schemas.openxmlformats.org/officeDocument/2006/relationships/slideLayout" Target="../slideLayouts/slideLayout2.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audio" Target="../media/media-5-1.mp3"/><Relationship Id="rId2" Type="http://schemas.microsoft.com/office/2007/relationships/media" Target="../media/media-5-1.mp3"/><Relationship Id="rId3" Type="http://schemas.openxmlformats.org/officeDocument/2006/relationships/image" Target="../media/image-5-3.png"/><Relationship Id="rId4" Type="http://schemas.openxmlformats.org/officeDocument/2006/relationships/slideLayout" Target="../slideLayouts/slideLayout2.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audio" Target="../media/media-6-1.mp3"/><Relationship Id="rId2" Type="http://schemas.microsoft.com/office/2007/relationships/media" Target="../media/media-6-1.mp3"/><Relationship Id="rId3" Type="http://schemas.openxmlformats.org/officeDocument/2006/relationships/image" Target="../media/image-6-3.png"/><Relationship Id="rId4" Type="http://schemas.openxmlformats.org/officeDocument/2006/relationships/slideLayout" Target="../slideLayouts/slideLayout2.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5" Type="http://schemas.openxmlformats.org/officeDocument/2006/relationships/hyperlink" Target="https://anuagragith.github.io/react-native-windows/demo.mp4" TargetMode="External"/><Relationship Id="rId1" Type="http://schemas.openxmlformats.org/officeDocument/2006/relationships/video" Target="../media/media-7-1.mp4"/><Relationship Id="rId2" Type="http://schemas.microsoft.com/office/2007/relationships/media" Target="../media/media-7-1.mp4"/><Relationship Id="rId3" Type="http://schemas.openxmlformats.org/officeDocument/2006/relationships/image" Target="../media/image-7-3.png"/><Relationship Id="rId4" Type="http://schemas.openxmlformats.org/officeDocument/2006/relationships/image" Target="../media/image-7-4.png"/><Relationship Id="rId6" Type="http://schemas.openxmlformats.org/officeDocument/2006/relationships/slideLayout" Target="../slideLayouts/slideLayout2.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audio" Target="../media/media-8-4.mp3"/><Relationship Id="rId5" Type="http://schemas.microsoft.com/office/2007/relationships/media" Target="../media/media-8-4.mp3"/><Relationship Id="rId6" Type="http://schemas.openxmlformats.org/officeDocument/2006/relationships/image" Target="../media/image-8-6.png"/><Relationship Id="rId7" Type="http://schemas.openxmlformats.org/officeDocument/2006/relationships/slideLayout" Target="../slideLayouts/slideLayout2.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audio" Target="../media/media-9-1.mp3"/><Relationship Id="rId2" Type="http://schemas.microsoft.com/office/2007/relationships/media" Target="../media/media-9-1.mp3"/><Relationship Id="rId3" Type="http://schemas.openxmlformats.org/officeDocument/2006/relationships/image" Target="../media/image-9-3.png"/><Relationship Id="rId4" Type="http://schemas.openxmlformats.org/officeDocument/2006/relationships/slideLayout" Target="../slideLayouts/slideLayout2.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audio" Target="../media/media-10-1.mp3"/><Relationship Id="rId2" Type="http://schemas.microsoft.com/office/2007/relationships/media" Target="../media/media-10-1.mp3"/><Relationship Id="rId3" Type="http://schemas.openxmlformats.org/officeDocument/2006/relationships/image" Target="../media/image-10-3.png"/><Relationship Id="rId4" Type="http://schemas.openxmlformats.org/officeDocument/2006/relationships/slideLayout" Target="../slideLayouts/slideLayout2.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hyperlink" Target="https://github.com/anuagragith/react-native-windows/tree/fhl/accessibility-tree-diff/packages/%40rnw-scripts/accessibility-diagnostics" TargetMode="External"/><Relationship Id="rId1" Type="http://schemas.openxmlformats.org/officeDocument/2006/relationships/image" Target="../media/image-11-1.png"/><Relationship Id="rId3" Type="http://schemas.openxmlformats.org/officeDocument/2006/relationships/audio" Target="../media/media-11-2.mp3"/><Relationship Id="rId4" Type="http://schemas.microsoft.com/office/2007/relationships/media" Target="../media/media-11-2.mp3"/><Relationship Id="rId5" Type="http://schemas.openxmlformats.org/officeDocument/2006/relationships/image" Target="../media/image-11-4.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audio" Target="../media/media-12-1.mp3"/><Relationship Id="rId2" Type="http://schemas.microsoft.com/office/2007/relationships/media" Target="../media/media-12-1.mp3"/><Relationship Id="rId3" Type="http://schemas.openxmlformats.org/officeDocument/2006/relationships/image" Target="../media/image-12-3.png"/><Relationship Id="rId4" Type="http://schemas.openxmlformats.org/officeDocument/2006/relationships/slideLayout" Target="../slideLayouts/slideLayout2.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anuagragith.github.io/react-native-windows/" TargetMode="External"/><Relationship Id="rId2" Type="http://schemas.openxmlformats.org/officeDocument/2006/relationships/audio" Target="../media/media-13-1.mp3"/><Relationship Id="rId3" Type="http://schemas.microsoft.com/office/2007/relationships/media" Target="../media/media-13-1.mp3"/><Relationship Id="rId4" Type="http://schemas.openxmlformats.org/officeDocument/2006/relationships/image" Target="../media/image-13-3.png"/><Relationship Id="rId5" Type="http://schemas.openxmlformats.org/officeDocument/2006/relationships/slideLayout" Target="../slideLayouts/slideLayout1.xml"/><Relationship Id="rId6"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A2B"/>
        </a:solidFill>
      </p:bgPr>
    </p:bg>
    <p:spTree>
      <p:nvGrpSpPr>
        <p:cNvPr id="1" name=""/>
        <p:cNvGrpSpPr/>
        <p:nvPr/>
      </p:nvGrpSpPr>
      <p:grpSpPr>
        <a:xfrm>
          <a:off x="0" y="0"/>
          <a:ext cx="0" cy="0"/>
          <a:chOff x="0" y="0"/>
          <a:chExt cx="0" cy="0"/>
        </a:xfrm>
      </p:grpSpPr>
      <p:sp>
        <p:nvSpPr>
          <p:cNvPr id="2" name="Shape 0"/>
          <p:cNvSpPr/>
          <p:nvPr/>
        </p:nvSpPr>
        <p:spPr>
          <a:xfrm>
            <a:off x="8778240" y="-731520"/>
            <a:ext cx="4297680" cy="4297680"/>
          </a:xfrm>
          <a:prstGeom prst="ellipse">
            <a:avLst/>
          </a:prstGeom>
          <a:solidFill>
            <a:srgbClr val="00B7C3">
              <a:alpha val="17000"/>
            </a:srgbClr>
          </a:solidFill>
          <a:ln w="12700">
            <a:solidFill>
              <a:srgbClr val="333333">
                <a:alpha val="0"/>
              </a:srgbClr>
            </a:solidFill>
            <a:prstDash val="solid"/>
          </a:ln>
        </p:spPr>
      </p:sp>
      <p:sp>
        <p:nvSpPr>
          <p:cNvPr id="3" name="Shape 1"/>
          <p:cNvSpPr/>
          <p:nvPr/>
        </p:nvSpPr>
        <p:spPr>
          <a:xfrm>
            <a:off x="9784080" y="3840480"/>
            <a:ext cx="4389120" cy="4389120"/>
          </a:xfrm>
          <a:prstGeom prst="ellipse">
            <a:avLst/>
          </a:prstGeom>
          <a:solidFill>
            <a:srgbClr val="0078D4">
              <a:alpha val="22000"/>
            </a:srgbClr>
          </a:solidFill>
          <a:ln w="12700">
            <a:solidFill>
              <a:srgbClr val="333333">
                <a:alpha val="0"/>
              </a:srgbClr>
            </a:solidFill>
            <a:prstDash val="solid"/>
          </a:ln>
        </p:spPr>
      </p:sp>
      <p:sp>
        <p:nvSpPr>
          <p:cNvPr id="4" name="Text 2"/>
          <p:cNvSpPr/>
          <p:nvPr/>
        </p:nvSpPr>
        <p:spPr>
          <a:xfrm>
            <a:off x="731520" y="731520"/>
            <a:ext cx="4572000" cy="274320"/>
          </a:xfrm>
          <a:prstGeom prst="rect">
            <a:avLst/>
          </a:prstGeom>
          <a:noFill/>
          <a:ln/>
        </p:spPr>
        <p:txBody>
          <a:bodyPr wrap="square" lIns="0" tIns="0" rIns="0" bIns="0" rtlCol="0" anchor="ctr"/>
          <a:lstStyle/>
          <a:p>
            <a:pPr indent="0" marL="0">
              <a:buNone/>
            </a:pPr>
            <a:r>
              <a:rPr lang="en-US" sz="1300" b="1" spc="200" kern="0" dirty="0">
                <a:solidFill>
                  <a:srgbClr val="00B7C3"/>
                </a:solidFill>
                <a:latin typeface="Segoe UI" pitchFamily="34" charset="0"/>
                <a:ea typeface="Segoe UI" pitchFamily="34" charset="-122"/>
                <a:cs typeface="Segoe UI" pitchFamily="34" charset="-120"/>
              </a:rPr>
              <a:t>FHL 2026 PROJECT SHOWCASE</a:t>
            </a:r>
            <a:endParaRPr lang="en-US" sz="1300" dirty="0"/>
          </a:p>
        </p:txBody>
      </p:sp>
      <p:sp>
        <p:nvSpPr>
          <p:cNvPr id="5" name="Text 3"/>
          <p:cNvSpPr/>
          <p:nvPr/>
        </p:nvSpPr>
        <p:spPr>
          <a:xfrm>
            <a:off x="731520" y="1417320"/>
            <a:ext cx="7863840" cy="1920240"/>
          </a:xfrm>
          <a:prstGeom prst="rect">
            <a:avLst/>
          </a:prstGeom>
          <a:noFill/>
          <a:ln/>
        </p:spPr>
        <p:txBody>
          <a:bodyPr wrap="square" lIns="0" tIns="0" rIns="0" bIns="0" rtlCol="0" anchor="ctr"/>
          <a:lstStyle/>
          <a:p>
            <a:pPr indent="0" marL="0">
              <a:buNone/>
            </a:pPr>
            <a:r>
              <a:rPr lang="en-US" sz="4900" b="1" dirty="0">
                <a:solidFill>
                  <a:srgbClr val="FFFFFF"/>
                </a:solidFill>
                <a:latin typeface="Segoe UI" pitchFamily="34" charset="0"/>
                <a:ea typeface="Segoe UI" pitchFamily="34" charset="-122"/>
                <a:cs typeface="Segoe UI" pitchFamily="34" charset="-120"/>
              </a:rPr>
              <a:t>Catch the invisible</a:t>
            </a:r>
            <a:endParaRPr lang="en-US" sz="4900" dirty="0"/>
          </a:p>
          <a:p>
            <a:pPr indent="0" marL="0">
              <a:buNone/>
            </a:pPr>
            <a:r>
              <a:rPr lang="en-US" sz="4900" b="1" dirty="0">
                <a:solidFill>
                  <a:srgbClr val="FFFFFF"/>
                </a:solidFill>
                <a:latin typeface="Segoe UI" pitchFamily="34" charset="0"/>
                <a:ea typeface="Segoe UI" pitchFamily="34" charset="-122"/>
                <a:cs typeface="Segoe UI" pitchFamily="34" charset="-120"/>
              </a:rPr>
              <a:t>before it ships.</a:t>
            </a:r>
            <a:endParaRPr lang="en-US" sz="4900" dirty="0"/>
          </a:p>
        </p:txBody>
      </p:sp>
      <p:sp>
        <p:nvSpPr>
          <p:cNvPr id="6" name="Text 4"/>
          <p:cNvSpPr/>
          <p:nvPr/>
        </p:nvSpPr>
        <p:spPr>
          <a:xfrm>
            <a:off x="777240" y="3703320"/>
            <a:ext cx="7772400" cy="640080"/>
          </a:xfrm>
          <a:prstGeom prst="rect">
            <a:avLst/>
          </a:prstGeom>
          <a:noFill/>
          <a:ln/>
        </p:spPr>
        <p:txBody>
          <a:bodyPr wrap="square" lIns="0" tIns="0" rIns="0" bIns="0" rtlCol="0" anchor="ctr"/>
          <a:lstStyle/>
          <a:p>
            <a:pPr indent="0" marL="0">
              <a:buNone/>
            </a:pPr>
            <a:r>
              <a:rPr lang="en-US" sz="2300" dirty="0">
                <a:solidFill>
                  <a:srgbClr val="C7E6FB"/>
                </a:solidFill>
                <a:latin typeface="Segoe UI" pitchFamily="34" charset="0"/>
                <a:ea typeface="Segoe UI" pitchFamily="34" charset="-122"/>
                <a:cs typeface="Segoe UI" pitchFamily="34" charset="-120"/>
              </a:rPr>
              <a:t>Accessibility Tree Snapshot &amp; Diff for React Native Windows</a:t>
            </a:r>
            <a:endParaRPr lang="en-US" sz="2300" dirty="0"/>
          </a:p>
        </p:txBody>
      </p:sp>
      <p:sp>
        <p:nvSpPr>
          <p:cNvPr id="7" name="Shape 5"/>
          <p:cNvSpPr/>
          <p:nvPr/>
        </p:nvSpPr>
        <p:spPr>
          <a:xfrm>
            <a:off x="777240" y="4800600"/>
            <a:ext cx="4389120" cy="658368"/>
          </a:xfrm>
          <a:prstGeom prst="roundRect">
            <a:avLst>
              <a:gd name="adj" fmla="val 11111"/>
            </a:avLst>
          </a:prstGeom>
          <a:solidFill>
            <a:srgbClr val="0078D4"/>
          </a:solidFill>
          <a:ln w="12700">
            <a:solidFill>
              <a:srgbClr val="0078D4"/>
            </a:solidFill>
            <a:prstDash val="solid"/>
          </a:ln>
        </p:spPr>
      </p:sp>
      <p:sp>
        <p:nvSpPr>
          <p:cNvPr id="8" name="Text 6"/>
          <p:cNvSpPr/>
          <p:nvPr/>
        </p:nvSpPr>
        <p:spPr>
          <a:xfrm>
            <a:off x="1051560" y="5001768"/>
            <a:ext cx="3840480" cy="228600"/>
          </a:xfrm>
          <a:prstGeom prst="rect">
            <a:avLst/>
          </a:prstGeom>
          <a:noFill/>
          <a:ln/>
        </p:spPr>
        <p:txBody>
          <a:bodyPr wrap="square" lIns="0" tIns="0" rIns="0" bIns="0" rtlCol="0" anchor="ctr"/>
          <a:lstStyle/>
          <a:p>
            <a:pPr algn="ctr" indent="0" marL="0">
              <a:buNone/>
            </a:pPr>
            <a:r>
              <a:rPr lang="en-US" sz="1600" b="1" dirty="0">
                <a:solidFill>
                  <a:srgbClr val="FFFFFF"/>
                </a:solidFill>
                <a:latin typeface="Segoe UI" pitchFamily="34" charset="0"/>
                <a:ea typeface="Segoe UI" pitchFamily="34" charset="-122"/>
                <a:cs typeface="Segoe UI" pitchFamily="34" charset="-120"/>
              </a:rPr>
              <a:t>Real Gallery · Real UIA · Real regression</a:t>
            </a:r>
            <a:endParaRPr lang="en-US" sz="1600" dirty="0"/>
          </a:p>
        </p:txBody>
      </p:sp>
      <p:sp>
        <p:nvSpPr>
          <p:cNvPr id="9" name="Text 7"/>
          <p:cNvSpPr/>
          <p:nvPr/>
        </p:nvSpPr>
        <p:spPr>
          <a:xfrm>
            <a:off x="777240" y="5687568"/>
            <a:ext cx="8046720" cy="365760"/>
          </a:xfrm>
          <a:prstGeom prst="rect">
            <a:avLst/>
          </a:prstGeom>
          <a:noFill/>
          <a:ln/>
        </p:spPr>
        <p:txBody>
          <a:bodyPr wrap="square" lIns="0" tIns="0" rIns="0" bIns="0" rtlCol="0" anchor="ctr"/>
          <a:lstStyle/>
          <a:p>
            <a:pPr indent="0" marL="0">
              <a:buNone/>
            </a:pPr>
            <a:r>
              <a:rPr lang="en-US" sz="1300" dirty="0">
                <a:solidFill>
                  <a:srgbClr val="A8BDD0"/>
                </a:solidFill>
                <a:latin typeface="Segoe UI" pitchFamily="34" charset="0"/>
                <a:ea typeface="Segoe UI" pitchFamily="34" charset="-122"/>
                <a:cs typeface="Segoe UI" pitchFamily="34" charset="-120"/>
              </a:rPr>
              <a:t>Built end-to-end during FHL: implementation, tests, hardening, live validation, and demo.</a:t>
            </a:r>
            <a:endParaRPr lang="en-US" sz="1300" dirty="0"/>
          </a:p>
        </p:txBody>
      </p:sp>
      <p:sp>
        <p:nvSpPr>
          <p:cNvPr id="10" name="Text 8"/>
          <p:cNvSpPr/>
          <p:nvPr/>
        </p:nvSpPr>
        <p:spPr>
          <a:xfrm>
            <a:off x="7635240" y="5870448"/>
            <a:ext cx="3749040" cy="292608"/>
          </a:xfrm>
          <a:prstGeom prst="rect">
            <a:avLst/>
          </a:prstGeom>
          <a:noFill/>
          <a:ln/>
        </p:spPr>
        <p:txBody>
          <a:bodyPr wrap="square" lIns="0" tIns="0" rIns="0" bIns="0" rtlCol="0" anchor="ctr"/>
          <a:lstStyle/>
          <a:p>
            <a:pPr algn="r" indent="0" marL="0">
              <a:buNone/>
            </a:pPr>
            <a:r>
              <a:rPr lang="en-US" sz="1300" dirty="0">
                <a:solidFill>
                  <a:srgbClr val="A8BDD0"/>
                </a:solidFill>
                <a:latin typeface="Segoe UI" pitchFamily="34" charset="0"/>
                <a:ea typeface="Segoe UI" pitchFamily="34" charset="-122"/>
                <a:cs typeface="Segoe UI" pitchFamily="34" charset="-120"/>
              </a:rPr>
              <a:t>Presented by Anukrati Agrawal + AI</a:t>
            </a:r>
            <a:endParaRPr lang="en-US" sz="13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THE PROBLEM</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Accessibility regressions are often invisible.</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A UI can look pixel-perfect while becoming unusable to keyboard and screen-reader users.</a:t>
            </a:r>
            <a:endParaRPr lang="en-US" sz="1500" dirty="0"/>
          </a:p>
        </p:txBody>
      </p:sp>
      <p:pic>
        <p:nvPicPr>
          <p:cNvPr id="6" name="Image 0" descr="C:\Users\anuagra\.copilot\session-state\0f63ea4f-a16b-4fa3-b141-785aec89b5e4\files\fhl-presentation\assets\gallery-healthy-annotated.png">    </p:cNvPr>
          <p:cNvPicPr>
            <a:picLocks noChangeAspect="1"/>
          </p:cNvPicPr>
          <p:nvPr/>
        </p:nvPicPr>
        <p:blipFill>
          <a:blip r:embed="rId1"/>
          <a:stretch>
            <a:fillRect/>
          </a:stretch>
        </p:blipFill>
        <p:spPr>
          <a:xfrm>
            <a:off x="594360" y="1874520"/>
            <a:ext cx="5212080" cy="4023360"/>
          </a:xfrm>
          <a:prstGeom prst="rect">
            <a:avLst/>
          </a:prstGeom>
        </p:spPr>
      </p:pic>
      <p:pic>
        <p:nvPicPr>
          <p:cNvPr id="7" name="Image 1" descr="C:\Users\anuagra\.copilot\session-state\0f63ea4f-a16b-4fa3-b141-785aec89b5e4\files\fhl-presentation\assets\gallery-broken-annotated.png">    </p:cNvPr>
          <p:cNvPicPr>
            <a:picLocks noChangeAspect="1"/>
          </p:cNvPicPr>
          <p:nvPr/>
        </p:nvPicPr>
        <p:blipFill>
          <a:blip r:embed="rId2"/>
          <a:stretch>
            <a:fillRect/>
          </a:stretch>
        </p:blipFill>
        <p:spPr>
          <a:xfrm>
            <a:off x="6355080" y="1874520"/>
            <a:ext cx="5212080" cy="4023360"/>
          </a:xfrm>
          <a:prstGeom prst="rect">
            <a:avLst/>
          </a:prstGeom>
        </p:spPr>
      </p:pic>
      <p:sp>
        <p:nvSpPr>
          <p:cNvPr id="8" name="Text 4"/>
          <p:cNvSpPr/>
          <p:nvPr/>
        </p:nvSpPr>
        <p:spPr>
          <a:xfrm>
            <a:off x="822960" y="1691640"/>
            <a:ext cx="1828800" cy="228600"/>
          </a:xfrm>
          <a:prstGeom prst="rect">
            <a:avLst/>
          </a:prstGeom>
          <a:noFill/>
          <a:ln/>
        </p:spPr>
        <p:txBody>
          <a:bodyPr wrap="square" lIns="0" tIns="0" rIns="0" bIns="0" rtlCol="0" anchor="ctr"/>
          <a:lstStyle/>
          <a:p>
            <a:pPr indent="0" marL="0">
              <a:buNone/>
            </a:pPr>
            <a:r>
              <a:rPr lang="en-US" sz="1100" b="1" dirty="0">
                <a:solidFill>
                  <a:srgbClr val="107C10"/>
                </a:solidFill>
              </a:rPr>
              <a:t>HEALTHY BUILD</a:t>
            </a:r>
            <a:endParaRPr lang="en-US" sz="1100" dirty="0"/>
          </a:p>
        </p:txBody>
      </p:sp>
      <p:sp>
        <p:nvSpPr>
          <p:cNvPr id="9" name="Text 5"/>
          <p:cNvSpPr/>
          <p:nvPr/>
        </p:nvSpPr>
        <p:spPr>
          <a:xfrm>
            <a:off x="6583680" y="1691640"/>
            <a:ext cx="1828800" cy="228600"/>
          </a:xfrm>
          <a:prstGeom prst="rect">
            <a:avLst/>
          </a:prstGeom>
          <a:noFill/>
          <a:ln/>
        </p:spPr>
        <p:txBody>
          <a:bodyPr wrap="square" lIns="0" tIns="0" rIns="0" bIns="0" rtlCol="0" anchor="ctr"/>
          <a:lstStyle/>
          <a:p>
            <a:pPr indent="0" marL="0">
              <a:buNone/>
            </a:pPr>
            <a:r>
              <a:rPr lang="en-US" sz="1100" b="1" dirty="0">
                <a:solidFill>
                  <a:srgbClr val="D13438"/>
                </a:solidFill>
              </a:rPr>
              <a:t>BROKEN BUILD</a:t>
            </a:r>
            <a:endParaRPr lang="en-US" sz="1100" dirty="0"/>
          </a:p>
        </p:txBody>
      </p:sp>
      <p:sp>
        <p:nvSpPr>
          <p:cNvPr id="10" name="Shape 6"/>
          <p:cNvSpPr/>
          <p:nvPr/>
        </p:nvSpPr>
        <p:spPr>
          <a:xfrm>
            <a:off x="4343400" y="5806440"/>
            <a:ext cx="3474720" cy="475488"/>
          </a:xfrm>
          <a:prstGeom prst="roundRect">
            <a:avLst>
              <a:gd name="adj" fmla="val 11538"/>
            </a:avLst>
          </a:prstGeom>
          <a:solidFill>
            <a:srgbClr val="071A2B"/>
          </a:solidFill>
          <a:ln w="12700">
            <a:solidFill>
              <a:srgbClr val="071A2B"/>
            </a:solidFill>
            <a:prstDash val="solid"/>
          </a:ln>
        </p:spPr>
      </p:sp>
      <p:sp>
        <p:nvSpPr>
          <p:cNvPr id="11" name="Text 7"/>
          <p:cNvSpPr/>
          <p:nvPr/>
        </p:nvSpPr>
        <p:spPr>
          <a:xfrm>
            <a:off x="4617720" y="5943600"/>
            <a:ext cx="2926080" cy="182880"/>
          </a:xfrm>
          <a:prstGeom prst="rect">
            <a:avLst/>
          </a:prstGeom>
          <a:noFill/>
          <a:ln/>
        </p:spPr>
        <p:txBody>
          <a:bodyPr wrap="square" lIns="0" tIns="0" rIns="0" bIns="0" rtlCol="0" anchor="ctr"/>
          <a:lstStyle/>
          <a:p>
            <a:pPr algn="ctr" indent="0" marL="0">
              <a:buNone/>
            </a:pPr>
            <a:r>
              <a:rPr lang="en-US" sz="1700" b="1" dirty="0">
                <a:solidFill>
                  <a:srgbClr val="FFFFFF"/>
                </a:solidFill>
              </a:rPr>
              <a:t>They look the same.</a:t>
            </a:r>
            <a:endParaRPr lang="en-US" sz="1700" dirty="0"/>
          </a:p>
        </p:txBody>
      </p:sp>
      <p:sp>
        <p:nvSpPr>
          <p:cNvPr id="12" name="Text 8"/>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13" name="Text 9"/>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02</a:t>
            </a:r>
            <a:endParaRPr lang="en-US" sz="900" dirty="0"/>
          </a:p>
        </p:txBody>
      </p:sp>
      <p:pic>
        <p:nvPicPr>
          <p:cNvPr id="5" name="Media 0">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THE FHL PROJECT</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A before-and-after detector for what assistive technology sees.</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Capture two Windows UI Automation trees, compare them deterministically, and fail when semantics regress.</a:t>
            </a:r>
            <a:endParaRPr lang="en-US" sz="1500" dirty="0"/>
          </a:p>
        </p:txBody>
      </p:sp>
      <p:pic>
        <p:nvPicPr>
          <p:cNvPr id="6" name="Image 0" descr="C:\Users\anuagra\.copilot\session-state\0f63ea4f-a16b-4fa3-b141-785aec89b5e4\files\fhl-presentation\assets\architecture.png">    </p:cNvPr>
          <p:cNvPicPr>
            <a:picLocks noChangeAspect="1"/>
          </p:cNvPicPr>
          <p:nvPr/>
        </p:nvPicPr>
        <p:blipFill>
          <a:blip r:embed="rId1"/>
          <a:stretch>
            <a:fillRect/>
          </a:stretch>
        </p:blipFill>
        <p:spPr>
          <a:xfrm>
            <a:off x="502920" y="1691640"/>
            <a:ext cx="11155680" cy="4160520"/>
          </a:xfrm>
          <a:prstGeom prst="rect">
            <a:avLst/>
          </a:prstGeom>
        </p:spPr>
      </p:pic>
      <p:sp>
        <p:nvSpPr>
          <p:cNvPr id="7" name="Shape 4"/>
          <p:cNvSpPr/>
          <p:nvPr/>
        </p:nvSpPr>
        <p:spPr>
          <a:xfrm>
            <a:off x="685800" y="5989320"/>
            <a:ext cx="10789920" cy="384048"/>
          </a:xfrm>
          <a:prstGeom prst="roundRect">
            <a:avLst>
              <a:gd name="adj" fmla="val 9524"/>
            </a:avLst>
          </a:prstGeom>
          <a:solidFill>
            <a:srgbClr val="EEF6FC"/>
          </a:solidFill>
          <a:ln w="12700">
            <a:solidFill>
              <a:srgbClr val="B8DDF7"/>
            </a:solidFill>
            <a:prstDash val="solid"/>
          </a:ln>
        </p:spPr>
      </p:sp>
      <p:sp>
        <p:nvSpPr>
          <p:cNvPr id="8" name="Text 5"/>
          <p:cNvSpPr/>
          <p:nvPr/>
        </p:nvSpPr>
        <p:spPr>
          <a:xfrm>
            <a:off x="914400" y="6099048"/>
            <a:ext cx="10332720" cy="164592"/>
          </a:xfrm>
          <a:prstGeom prst="rect">
            <a:avLst/>
          </a:prstGeom>
          <a:noFill/>
          <a:ln/>
        </p:spPr>
        <p:txBody>
          <a:bodyPr wrap="square" lIns="0" tIns="0" rIns="0" bIns="0" rtlCol="0" anchor="ctr"/>
          <a:lstStyle/>
          <a:p>
            <a:pPr algn="ctr" indent="0" marL="0">
              <a:buNone/>
            </a:pPr>
            <a:r>
              <a:rPr lang="en-US" sz="1150" b="1" dirty="0">
                <a:solidFill>
                  <a:srgbClr val="0078D4"/>
                </a:solidFill>
              </a:rPr>
              <a:t>Read-only external tool · No application instrumentation · No RNW runtime changes · Works with existing Windows apps</a:t>
            </a:r>
            <a:endParaRPr lang="en-US" sz="1150" dirty="0"/>
          </a:p>
        </p:txBody>
      </p:sp>
      <p:sp>
        <p:nvSpPr>
          <p:cNvPr id="9" name="Text 6"/>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10" name="Text 7"/>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03</a:t>
            </a:r>
            <a:endParaRPr lang="en-US" sz="900" dirty="0"/>
          </a:p>
        </p:txBody>
      </p:sp>
      <p:pic>
        <p:nvPicPr>
          <p:cNvPr id="4" name="Media 0">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HOW ENGINEERS USE IT</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Three commands turn an accessibility assumption into evidence.</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same workflow works locally, during code review, or as a CI quality gate.</a:t>
            </a:r>
            <a:endParaRPr lang="en-US" sz="1500" dirty="0"/>
          </a:p>
        </p:txBody>
      </p:sp>
      <p:sp>
        <p:nvSpPr>
          <p:cNvPr id="6" name="Shape 4"/>
          <p:cNvSpPr/>
          <p:nvPr/>
        </p:nvSpPr>
        <p:spPr>
          <a:xfrm>
            <a:off x="731520" y="1874520"/>
            <a:ext cx="658368" cy="658368"/>
          </a:xfrm>
          <a:prstGeom prst="ellipse">
            <a:avLst/>
          </a:prstGeom>
          <a:solidFill>
            <a:srgbClr val="0078D4"/>
          </a:solidFill>
          <a:ln w="12700">
            <a:solidFill>
              <a:srgbClr val="0078D4"/>
            </a:solidFill>
            <a:prstDash val="solid"/>
          </a:ln>
        </p:spPr>
      </p:sp>
      <p:sp>
        <p:nvSpPr>
          <p:cNvPr id="7" name="Text 5"/>
          <p:cNvSpPr/>
          <p:nvPr/>
        </p:nvSpPr>
        <p:spPr>
          <a:xfrm>
            <a:off x="905256" y="2020824"/>
            <a:ext cx="310896" cy="219456"/>
          </a:xfrm>
          <a:prstGeom prst="rect">
            <a:avLst/>
          </a:prstGeom>
          <a:noFill/>
          <a:ln/>
        </p:spPr>
        <p:txBody>
          <a:bodyPr wrap="square" lIns="0" tIns="0" rIns="0" bIns="0" rtlCol="0" anchor="ctr"/>
          <a:lstStyle/>
          <a:p>
            <a:pPr algn="ctr" indent="0" marL="0">
              <a:buNone/>
            </a:pPr>
            <a:r>
              <a:rPr lang="en-US" sz="1700" b="1" dirty="0">
                <a:solidFill>
                  <a:srgbClr val="FFFFFF"/>
                </a:solidFill>
              </a:rPr>
              <a:t>1</a:t>
            </a:r>
            <a:endParaRPr lang="en-US" sz="1700" dirty="0"/>
          </a:p>
        </p:txBody>
      </p:sp>
      <p:sp>
        <p:nvSpPr>
          <p:cNvPr id="8" name="Text 6"/>
          <p:cNvSpPr/>
          <p:nvPr/>
        </p:nvSpPr>
        <p:spPr>
          <a:xfrm>
            <a:off x="1645920" y="1856232"/>
            <a:ext cx="2194560" cy="320040"/>
          </a:xfrm>
          <a:prstGeom prst="rect">
            <a:avLst/>
          </a:prstGeom>
          <a:noFill/>
          <a:ln/>
        </p:spPr>
        <p:txBody>
          <a:bodyPr wrap="square" lIns="0" tIns="0" rIns="0" bIns="0" rtlCol="0" anchor="ctr"/>
          <a:lstStyle/>
          <a:p>
            <a:pPr indent="0" marL="0">
              <a:buNone/>
            </a:pPr>
            <a:r>
              <a:rPr lang="en-US" sz="1900" b="1" dirty="0">
                <a:solidFill>
                  <a:srgbClr val="172033"/>
                </a:solidFill>
              </a:rPr>
              <a:t>Capture before</a:t>
            </a:r>
            <a:endParaRPr lang="en-US" sz="1900" dirty="0"/>
          </a:p>
        </p:txBody>
      </p:sp>
      <p:sp>
        <p:nvSpPr>
          <p:cNvPr id="9" name="Shape 7"/>
          <p:cNvSpPr/>
          <p:nvPr/>
        </p:nvSpPr>
        <p:spPr>
          <a:xfrm>
            <a:off x="3703320" y="1801368"/>
            <a:ext cx="7406640" cy="822960"/>
          </a:xfrm>
          <a:prstGeom prst="roundRect">
            <a:avLst>
              <a:gd name="adj" fmla="val 4444"/>
            </a:avLst>
          </a:prstGeom>
          <a:solidFill>
            <a:srgbClr val="071A2B"/>
          </a:solidFill>
          <a:ln w="12700">
            <a:solidFill>
              <a:srgbClr val="071A2B"/>
            </a:solidFill>
            <a:prstDash val="solid"/>
          </a:ln>
        </p:spPr>
      </p:sp>
      <p:sp>
        <p:nvSpPr>
          <p:cNvPr id="10" name="Text 8"/>
          <p:cNvSpPr/>
          <p:nvPr/>
        </p:nvSpPr>
        <p:spPr>
          <a:xfrm>
            <a:off x="3977640" y="2039112"/>
            <a:ext cx="6858000" cy="256032"/>
          </a:xfrm>
          <a:prstGeom prst="rect">
            <a:avLst/>
          </a:prstGeom>
          <a:noFill/>
          <a:ln/>
        </p:spPr>
        <p:txBody>
          <a:bodyPr wrap="square" lIns="0" tIns="0" rIns="0" bIns="0" rtlCol="0" anchor="ctr"/>
          <a:lstStyle/>
          <a:p>
            <a:pPr indent="0" marL="0">
              <a:buNone/>
            </a:pPr>
            <a:r>
              <a:rPr lang="en-US" sz="1300" dirty="0">
                <a:solidFill>
                  <a:srgbClr val="DCEEFF"/>
                </a:solidFill>
                <a:latin typeface="Consolas" pitchFamily="34" charset="0"/>
                <a:ea typeface="Consolas" pitchFamily="34" charset="-122"/>
                <a:cs typeface="Consolas" pitchFamily="34" charset="-120"/>
              </a:rPr>
              <a:t>rnw-a11y capture --process RNTesterApp-Fabric --output before.json</a:t>
            </a:r>
            <a:endParaRPr lang="en-US" sz="1300" dirty="0"/>
          </a:p>
        </p:txBody>
      </p:sp>
      <p:sp>
        <p:nvSpPr>
          <p:cNvPr id="11" name="Shape 9"/>
          <p:cNvSpPr/>
          <p:nvPr/>
        </p:nvSpPr>
        <p:spPr>
          <a:xfrm>
            <a:off x="731520" y="3291840"/>
            <a:ext cx="658368" cy="658368"/>
          </a:xfrm>
          <a:prstGeom prst="ellipse">
            <a:avLst/>
          </a:prstGeom>
          <a:solidFill>
            <a:srgbClr val="0078D4"/>
          </a:solidFill>
          <a:ln w="12700">
            <a:solidFill>
              <a:srgbClr val="0078D4"/>
            </a:solidFill>
            <a:prstDash val="solid"/>
          </a:ln>
        </p:spPr>
      </p:sp>
      <p:sp>
        <p:nvSpPr>
          <p:cNvPr id="12" name="Text 10"/>
          <p:cNvSpPr/>
          <p:nvPr/>
        </p:nvSpPr>
        <p:spPr>
          <a:xfrm>
            <a:off x="905256" y="3438144"/>
            <a:ext cx="310896" cy="219456"/>
          </a:xfrm>
          <a:prstGeom prst="rect">
            <a:avLst/>
          </a:prstGeom>
          <a:noFill/>
          <a:ln/>
        </p:spPr>
        <p:txBody>
          <a:bodyPr wrap="square" lIns="0" tIns="0" rIns="0" bIns="0" rtlCol="0" anchor="ctr"/>
          <a:lstStyle/>
          <a:p>
            <a:pPr algn="ctr" indent="0" marL="0">
              <a:buNone/>
            </a:pPr>
            <a:r>
              <a:rPr lang="en-US" sz="1700" b="1" dirty="0">
                <a:solidFill>
                  <a:srgbClr val="FFFFFF"/>
                </a:solidFill>
              </a:rPr>
              <a:t>2</a:t>
            </a:r>
            <a:endParaRPr lang="en-US" sz="1700" dirty="0"/>
          </a:p>
        </p:txBody>
      </p:sp>
      <p:sp>
        <p:nvSpPr>
          <p:cNvPr id="13" name="Text 11"/>
          <p:cNvSpPr/>
          <p:nvPr/>
        </p:nvSpPr>
        <p:spPr>
          <a:xfrm>
            <a:off x="1645920" y="3273552"/>
            <a:ext cx="2194560" cy="320040"/>
          </a:xfrm>
          <a:prstGeom prst="rect">
            <a:avLst/>
          </a:prstGeom>
          <a:noFill/>
          <a:ln/>
        </p:spPr>
        <p:txBody>
          <a:bodyPr wrap="square" lIns="0" tIns="0" rIns="0" bIns="0" rtlCol="0" anchor="ctr"/>
          <a:lstStyle/>
          <a:p>
            <a:pPr indent="0" marL="0">
              <a:buNone/>
            </a:pPr>
            <a:r>
              <a:rPr lang="en-US" sz="1900" b="1" dirty="0">
                <a:solidFill>
                  <a:srgbClr val="172033"/>
                </a:solidFill>
              </a:rPr>
              <a:t>Capture after</a:t>
            </a:r>
            <a:endParaRPr lang="en-US" sz="1900" dirty="0"/>
          </a:p>
        </p:txBody>
      </p:sp>
      <p:sp>
        <p:nvSpPr>
          <p:cNvPr id="14" name="Shape 12"/>
          <p:cNvSpPr/>
          <p:nvPr/>
        </p:nvSpPr>
        <p:spPr>
          <a:xfrm>
            <a:off x="3703320" y="3218688"/>
            <a:ext cx="7406640" cy="822960"/>
          </a:xfrm>
          <a:prstGeom prst="roundRect">
            <a:avLst>
              <a:gd name="adj" fmla="val 4444"/>
            </a:avLst>
          </a:prstGeom>
          <a:solidFill>
            <a:srgbClr val="071A2B"/>
          </a:solidFill>
          <a:ln w="12700">
            <a:solidFill>
              <a:srgbClr val="071A2B"/>
            </a:solidFill>
            <a:prstDash val="solid"/>
          </a:ln>
        </p:spPr>
      </p:sp>
      <p:sp>
        <p:nvSpPr>
          <p:cNvPr id="15" name="Text 13"/>
          <p:cNvSpPr/>
          <p:nvPr/>
        </p:nvSpPr>
        <p:spPr>
          <a:xfrm>
            <a:off x="3977640" y="3456432"/>
            <a:ext cx="6858000" cy="256032"/>
          </a:xfrm>
          <a:prstGeom prst="rect">
            <a:avLst/>
          </a:prstGeom>
          <a:noFill/>
          <a:ln/>
        </p:spPr>
        <p:txBody>
          <a:bodyPr wrap="square" lIns="0" tIns="0" rIns="0" bIns="0" rtlCol="0" anchor="ctr"/>
          <a:lstStyle/>
          <a:p>
            <a:pPr indent="0" marL="0">
              <a:buNone/>
            </a:pPr>
            <a:r>
              <a:rPr lang="en-US" sz="1300" dirty="0">
                <a:solidFill>
                  <a:srgbClr val="DCEEFF"/>
                </a:solidFill>
                <a:latin typeface="Consolas" pitchFamily="34" charset="0"/>
                <a:ea typeface="Consolas" pitchFamily="34" charset="-122"/>
                <a:cs typeface="Consolas" pitchFamily="34" charset="-120"/>
              </a:rPr>
              <a:t>rnw-a11y capture --process RNTesterApp-Fabric --output after.json</a:t>
            </a:r>
            <a:endParaRPr lang="en-US" sz="1300" dirty="0"/>
          </a:p>
        </p:txBody>
      </p:sp>
      <p:sp>
        <p:nvSpPr>
          <p:cNvPr id="16" name="Shape 14"/>
          <p:cNvSpPr/>
          <p:nvPr/>
        </p:nvSpPr>
        <p:spPr>
          <a:xfrm>
            <a:off x="731520" y="4709160"/>
            <a:ext cx="658368" cy="658368"/>
          </a:xfrm>
          <a:prstGeom prst="ellipse">
            <a:avLst/>
          </a:prstGeom>
          <a:solidFill>
            <a:srgbClr val="D13438"/>
          </a:solidFill>
          <a:ln w="12700">
            <a:solidFill>
              <a:srgbClr val="D13438"/>
            </a:solidFill>
            <a:prstDash val="solid"/>
          </a:ln>
        </p:spPr>
      </p:sp>
      <p:sp>
        <p:nvSpPr>
          <p:cNvPr id="17" name="Text 15"/>
          <p:cNvSpPr/>
          <p:nvPr/>
        </p:nvSpPr>
        <p:spPr>
          <a:xfrm>
            <a:off x="905256" y="4855464"/>
            <a:ext cx="310896" cy="219456"/>
          </a:xfrm>
          <a:prstGeom prst="rect">
            <a:avLst/>
          </a:prstGeom>
          <a:noFill/>
          <a:ln/>
        </p:spPr>
        <p:txBody>
          <a:bodyPr wrap="square" lIns="0" tIns="0" rIns="0" bIns="0" rtlCol="0" anchor="ctr"/>
          <a:lstStyle/>
          <a:p>
            <a:pPr algn="ctr" indent="0" marL="0">
              <a:buNone/>
            </a:pPr>
            <a:r>
              <a:rPr lang="en-US" sz="1700" b="1" dirty="0">
                <a:solidFill>
                  <a:srgbClr val="FFFFFF"/>
                </a:solidFill>
              </a:rPr>
              <a:t>3</a:t>
            </a:r>
            <a:endParaRPr lang="en-US" sz="1700" dirty="0"/>
          </a:p>
        </p:txBody>
      </p:sp>
      <p:sp>
        <p:nvSpPr>
          <p:cNvPr id="18" name="Text 16"/>
          <p:cNvSpPr/>
          <p:nvPr/>
        </p:nvSpPr>
        <p:spPr>
          <a:xfrm>
            <a:off x="1645920" y="4690872"/>
            <a:ext cx="2194560" cy="320040"/>
          </a:xfrm>
          <a:prstGeom prst="rect">
            <a:avLst/>
          </a:prstGeom>
          <a:noFill/>
          <a:ln/>
        </p:spPr>
        <p:txBody>
          <a:bodyPr wrap="square" lIns="0" tIns="0" rIns="0" bIns="0" rtlCol="0" anchor="ctr"/>
          <a:lstStyle/>
          <a:p>
            <a:pPr indent="0" marL="0">
              <a:buNone/>
            </a:pPr>
            <a:r>
              <a:rPr lang="en-US" sz="1900" b="1" dirty="0">
                <a:solidFill>
                  <a:srgbClr val="172033"/>
                </a:solidFill>
              </a:rPr>
              <a:t>Compare and gate</a:t>
            </a:r>
            <a:endParaRPr lang="en-US" sz="1900" dirty="0"/>
          </a:p>
        </p:txBody>
      </p:sp>
      <p:sp>
        <p:nvSpPr>
          <p:cNvPr id="19" name="Shape 17"/>
          <p:cNvSpPr/>
          <p:nvPr/>
        </p:nvSpPr>
        <p:spPr>
          <a:xfrm>
            <a:off x="3703320" y="4636008"/>
            <a:ext cx="7406640" cy="822960"/>
          </a:xfrm>
          <a:prstGeom prst="roundRect">
            <a:avLst>
              <a:gd name="adj" fmla="val 4444"/>
            </a:avLst>
          </a:prstGeom>
          <a:solidFill>
            <a:srgbClr val="071A2B"/>
          </a:solidFill>
          <a:ln w="12700">
            <a:solidFill>
              <a:srgbClr val="071A2B"/>
            </a:solidFill>
            <a:prstDash val="solid"/>
          </a:ln>
        </p:spPr>
      </p:sp>
      <p:sp>
        <p:nvSpPr>
          <p:cNvPr id="20" name="Text 18"/>
          <p:cNvSpPr/>
          <p:nvPr/>
        </p:nvSpPr>
        <p:spPr>
          <a:xfrm>
            <a:off x="3977640" y="4873752"/>
            <a:ext cx="6858000" cy="256032"/>
          </a:xfrm>
          <a:prstGeom prst="rect">
            <a:avLst/>
          </a:prstGeom>
          <a:noFill/>
          <a:ln/>
        </p:spPr>
        <p:txBody>
          <a:bodyPr wrap="square" lIns="0" tIns="0" rIns="0" bIns="0" rtlCol="0" anchor="ctr"/>
          <a:lstStyle/>
          <a:p>
            <a:pPr indent="0" marL="0">
              <a:buNone/>
            </a:pPr>
            <a:r>
              <a:rPr lang="en-US" sz="1300" dirty="0">
                <a:solidFill>
                  <a:srgbClr val="DCEEFF"/>
                </a:solidFill>
                <a:latin typeface="Consolas" pitchFamily="34" charset="0"/>
                <a:ea typeface="Consolas" pitchFamily="34" charset="-122"/>
                <a:cs typeface="Consolas" pitchFamily="34" charset="-120"/>
              </a:rPr>
              <a:t>rnw-a11y diff before.json after.json --fail-on potential-regression</a:t>
            </a:r>
            <a:endParaRPr lang="en-US" sz="1300" dirty="0"/>
          </a:p>
        </p:txBody>
      </p:sp>
      <p:sp>
        <p:nvSpPr>
          <p:cNvPr id="21" name="Text 19"/>
          <p:cNvSpPr/>
          <p:nvPr/>
        </p:nvSpPr>
        <p:spPr>
          <a:xfrm>
            <a:off x="1645920" y="5989320"/>
            <a:ext cx="9418320" cy="292608"/>
          </a:xfrm>
          <a:prstGeom prst="rect">
            <a:avLst/>
          </a:prstGeom>
          <a:noFill/>
          <a:ln/>
        </p:spPr>
        <p:txBody>
          <a:bodyPr wrap="square" lIns="0" tIns="0" rIns="0" bIns="0" rtlCol="0" anchor="ctr"/>
          <a:lstStyle/>
          <a:p>
            <a:pPr indent="0" marL="0">
              <a:buNone/>
            </a:pPr>
            <a:r>
              <a:rPr lang="en-US" sz="1500" b="1" dirty="0">
                <a:solidFill>
                  <a:srgbClr val="D13438"/>
                </a:solidFill>
              </a:rPr>
              <a:t>Exit code 1 makes the result actionable—not another report engineers have to remember to read.</a:t>
            </a:r>
            <a:endParaRPr lang="en-US" sz="1500" dirty="0"/>
          </a:p>
        </p:txBody>
      </p:sp>
      <p:sp>
        <p:nvSpPr>
          <p:cNvPr id="22" name="Text 20"/>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23" name="Text 21"/>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04</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WHERE IT CATCHES ISSUES EARLY</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High-risk changes where visual validation is not enough.</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tool complements—not replaces—keyboard and screen-reader testing.</a:t>
            </a:r>
            <a:endParaRPr lang="en-US" sz="1500" dirty="0"/>
          </a:p>
        </p:txBody>
      </p:sp>
      <p:sp>
        <p:nvSpPr>
          <p:cNvPr id="6" name="Shape 4"/>
          <p:cNvSpPr/>
          <p:nvPr/>
        </p:nvSpPr>
        <p:spPr>
          <a:xfrm>
            <a:off x="640080" y="1874520"/>
            <a:ext cx="3474720" cy="1325880"/>
          </a:xfrm>
          <a:prstGeom prst="roundRect">
            <a:avLst>
              <a:gd name="adj" fmla="val 5517"/>
            </a:avLst>
          </a:prstGeom>
          <a:solidFill>
            <a:srgbClr val="F7F9FC"/>
          </a:solidFill>
          <a:ln w="12700">
            <a:solidFill>
              <a:srgbClr val="D9E2EC"/>
            </a:solidFill>
            <a:prstDash val="solid"/>
          </a:ln>
        </p:spPr>
      </p:sp>
      <p:sp>
        <p:nvSpPr>
          <p:cNvPr id="7" name="Shape 5"/>
          <p:cNvSpPr/>
          <p:nvPr/>
        </p:nvSpPr>
        <p:spPr>
          <a:xfrm>
            <a:off x="640080" y="1874520"/>
            <a:ext cx="73152" cy="1325880"/>
          </a:xfrm>
          <a:prstGeom prst="rect">
            <a:avLst/>
          </a:prstGeom>
          <a:solidFill>
            <a:srgbClr val="0078D4"/>
          </a:solidFill>
          <a:ln w="12700">
            <a:solidFill>
              <a:srgbClr val="0078D4"/>
            </a:solidFill>
            <a:prstDash val="solid"/>
          </a:ln>
        </p:spPr>
      </p:sp>
      <p:sp>
        <p:nvSpPr>
          <p:cNvPr id="8" name="Text 6"/>
          <p:cNvSpPr/>
          <p:nvPr/>
        </p:nvSpPr>
        <p:spPr>
          <a:xfrm>
            <a:off x="868680" y="203911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Fabric migrations</a:t>
            </a:r>
            <a:endParaRPr lang="en-US" sz="1600" dirty="0"/>
          </a:p>
        </p:txBody>
      </p:sp>
      <p:sp>
        <p:nvSpPr>
          <p:cNvPr id="9" name="Text 7"/>
          <p:cNvSpPr/>
          <p:nvPr/>
        </p:nvSpPr>
        <p:spPr>
          <a:xfrm>
            <a:off x="868680" y="244144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Verify that roles, names, states, hierarchy, and focusability remain equivalent.</a:t>
            </a:r>
            <a:endParaRPr lang="en-US" sz="1150" dirty="0"/>
          </a:p>
        </p:txBody>
      </p:sp>
      <p:sp>
        <p:nvSpPr>
          <p:cNvPr id="10" name="Shape 8"/>
          <p:cNvSpPr/>
          <p:nvPr/>
        </p:nvSpPr>
        <p:spPr>
          <a:xfrm>
            <a:off x="4343400" y="1874520"/>
            <a:ext cx="3474720" cy="1325880"/>
          </a:xfrm>
          <a:prstGeom prst="roundRect">
            <a:avLst>
              <a:gd name="adj" fmla="val 5517"/>
            </a:avLst>
          </a:prstGeom>
          <a:solidFill>
            <a:srgbClr val="F7F9FC"/>
          </a:solidFill>
          <a:ln w="12700">
            <a:solidFill>
              <a:srgbClr val="D9E2EC"/>
            </a:solidFill>
            <a:prstDash val="solid"/>
          </a:ln>
        </p:spPr>
      </p:sp>
      <p:sp>
        <p:nvSpPr>
          <p:cNvPr id="11" name="Shape 9"/>
          <p:cNvSpPr/>
          <p:nvPr/>
        </p:nvSpPr>
        <p:spPr>
          <a:xfrm>
            <a:off x="4343400" y="1874520"/>
            <a:ext cx="73152" cy="1325880"/>
          </a:xfrm>
          <a:prstGeom prst="rect">
            <a:avLst/>
          </a:prstGeom>
          <a:solidFill>
            <a:srgbClr val="00B7C3"/>
          </a:solidFill>
          <a:ln w="12700">
            <a:solidFill>
              <a:srgbClr val="00B7C3"/>
            </a:solidFill>
            <a:prstDash val="solid"/>
          </a:ln>
        </p:spPr>
      </p:sp>
      <p:sp>
        <p:nvSpPr>
          <p:cNvPr id="12" name="Text 10"/>
          <p:cNvSpPr/>
          <p:nvPr/>
        </p:nvSpPr>
        <p:spPr>
          <a:xfrm>
            <a:off x="4572000" y="203911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Native component refactors</a:t>
            </a:r>
            <a:endParaRPr lang="en-US" sz="1600" dirty="0"/>
          </a:p>
        </p:txBody>
      </p:sp>
      <p:sp>
        <p:nvSpPr>
          <p:cNvPr id="13" name="Text 11"/>
          <p:cNvSpPr/>
          <p:nvPr/>
        </p:nvSpPr>
        <p:spPr>
          <a:xfrm>
            <a:off x="4572000" y="244144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Catch semantic changes caused by swapping controls or automation providers.</a:t>
            </a:r>
            <a:endParaRPr lang="en-US" sz="1150" dirty="0"/>
          </a:p>
        </p:txBody>
      </p:sp>
      <p:sp>
        <p:nvSpPr>
          <p:cNvPr id="14" name="Shape 12"/>
          <p:cNvSpPr/>
          <p:nvPr/>
        </p:nvSpPr>
        <p:spPr>
          <a:xfrm>
            <a:off x="8046720" y="1874520"/>
            <a:ext cx="3474720" cy="1325880"/>
          </a:xfrm>
          <a:prstGeom prst="roundRect">
            <a:avLst>
              <a:gd name="adj" fmla="val 5517"/>
            </a:avLst>
          </a:prstGeom>
          <a:solidFill>
            <a:srgbClr val="F7F9FC"/>
          </a:solidFill>
          <a:ln w="12700">
            <a:solidFill>
              <a:srgbClr val="D9E2EC"/>
            </a:solidFill>
            <a:prstDash val="solid"/>
          </a:ln>
        </p:spPr>
      </p:sp>
      <p:sp>
        <p:nvSpPr>
          <p:cNvPr id="15" name="Shape 13"/>
          <p:cNvSpPr/>
          <p:nvPr/>
        </p:nvSpPr>
        <p:spPr>
          <a:xfrm>
            <a:off x="8046720" y="1874520"/>
            <a:ext cx="73152" cy="1325880"/>
          </a:xfrm>
          <a:prstGeom prst="rect">
            <a:avLst/>
          </a:prstGeom>
          <a:solidFill>
            <a:srgbClr val="107C10"/>
          </a:solidFill>
          <a:ln w="12700">
            <a:solidFill>
              <a:srgbClr val="107C10"/>
            </a:solidFill>
            <a:prstDash val="solid"/>
          </a:ln>
        </p:spPr>
      </p:sp>
      <p:sp>
        <p:nvSpPr>
          <p:cNvPr id="16" name="Text 14"/>
          <p:cNvSpPr/>
          <p:nvPr/>
        </p:nvSpPr>
        <p:spPr>
          <a:xfrm>
            <a:off x="8275320" y="203911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Accessibility bug fixes</a:t>
            </a:r>
            <a:endParaRPr lang="en-US" sz="1600" dirty="0"/>
          </a:p>
        </p:txBody>
      </p:sp>
      <p:sp>
        <p:nvSpPr>
          <p:cNvPr id="17" name="Text 15"/>
          <p:cNvSpPr/>
          <p:nvPr/>
        </p:nvSpPr>
        <p:spPr>
          <a:xfrm>
            <a:off x="8275320" y="244144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Prove the intended tree change and expose accidental collateral regressions.</a:t>
            </a:r>
            <a:endParaRPr lang="en-US" sz="1150" dirty="0"/>
          </a:p>
        </p:txBody>
      </p:sp>
      <p:sp>
        <p:nvSpPr>
          <p:cNvPr id="18" name="Shape 16"/>
          <p:cNvSpPr/>
          <p:nvPr/>
        </p:nvSpPr>
        <p:spPr>
          <a:xfrm>
            <a:off x="640080" y="3520440"/>
            <a:ext cx="3474720" cy="1325880"/>
          </a:xfrm>
          <a:prstGeom prst="roundRect">
            <a:avLst>
              <a:gd name="adj" fmla="val 5517"/>
            </a:avLst>
          </a:prstGeom>
          <a:solidFill>
            <a:srgbClr val="F7F9FC"/>
          </a:solidFill>
          <a:ln w="12700">
            <a:solidFill>
              <a:srgbClr val="D9E2EC"/>
            </a:solidFill>
            <a:prstDash val="solid"/>
          </a:ln>
        </p:spPr>
      </p:sp>
      <p:sp>
        <p:nvSpPr>
          <p:cNvPr id="19" name="Shape 17"/>
          <p:cNvSpPr/>
          <p:nvPr/>
        </p:nvSpPr>
        <p:spPr>
          <a:xfrm>
            <a:off x="640080" y="3520440"/>
            <a:ext cx="73152" cy="1325880"/>
          </a:xfrm>
          <a:prstGeom prst="rect">
            <a:avLst/>
          </a:prstGeom>
          <a:solidFill>
            <a:srgbClr val="FFB900"/>
          </a:solidFill>
          <a:ln w="12700">
            <a:solidFill>
              <a:srgbClr val="FFB900"/>
            </a:solidFill>
            <a:prstDash val="solid"/>
          </a:ln>
        </p:spPr>
      </p:sp>
      <p:sp>
        <p:nvSpPr>
          <p:cNvPr id="20" name="Text 18"/>
          <p:cNvSpPr/>
          <p:nvPr/>
        </p:nvSpPr>
        <p:spPr>
          <a:xfrm>
            <a:off x="868680" y="36850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Dependency upgrades</a:t>
            </a:r>
            <a:endParaRPr lang="en-US" sz="1600" dirty="0"/>
          </a:p>
        </p:txBody>
      </p:sp>
      <p:sp>
        <p:nvSpPr>
          <p:cNvPr id="21" name="Text 19"/>
          <p:cNvSpPr/>
          <p:nvPr/>
        </p:nvSpPr>
        <p:spPr>
          <a:xfrm>
            <a:off x="868680" y="408736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Compare RNW, React Native, or Windows SDK versions before broad rollout.</a:t>
            </a:r>
            <a:endParaRPr lang="en-US" sz="1150" dirty="0"/>
          </a:p>
        </p:txBody>
      </p:sp>
      <p:sp>
        <p:nvSpPr>
          <p:cNvPr id="22" name="Shape 20"/>
          <p:cNvSpPr/>
          <p:nvPr/>
        </p:nvSpPr>
        <p:spPr>
          <a:xfrm>
            <a:off x="4343400" y="3520440"/>
            <a:ext cx="3474720" cy="1325880"/>
          </a:xfrm>
          <a:prstGeom prst="roundRect">
            <a:avLst>
              <a:gd name="adj" fmla="val 5517"/>
            </a:avLst>
          </a:prstGeom>
          <a:solidFill>
            <a:srgbClr val="F7F9FC"/>
          </a:solidFill>
          <a:ln w="12700">
            <a:solidFill>
              <a:srgbClr val="D9E2EC"/>
            </a:solidFill>
            <a:prstDash val="solid"/>
          </a:ln>
        </p:spPr>
      </p:sp>
      <p:sp>
        <p:nvSpPr>
          <p:cNvPr id="23" name="Shape 21"/>
          <p:cNvSpPr/>
          <p:nvPr/>
        </p:nvSpPr>
        <p:spPr>
          <a:xfrm>
            <a:off x="4343400" y="3520440"/>
            <a:ext cx="73152" cy="1325880"/>
          </a:xfrm>
          <a:prstGeom prst="rect">
            <a:avLst/>
          </a:prstGeom>
          <a:solidFill>
            <a:srgbClr val="D13438"/>
          </a:solidFill>
          <a:ln w="12700">
            <a:solidFill>
              <a:srgbClr val="D13438"/>
            </a:solidFill>
            <a:prstDash val="solid"/>
          </a:ln>
        </p:spPr>
      </p:sp>
      <p:sp>
        <p:nvSpPr>
          <p:cNvPr id="24" name="Text 22"/>
          <p:cNvSpPr/>
          <p:nvPr/>
        </p:nvSpPr>
        <p:spPr>
          <a:xfrm>
            <a:off x="4572000" y="36850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Release validation</a:t>
            </a:r>
            <a:endParaRPr lang="en-US" sz="1600" dirty="0"/>
          </a:p>
        </p:txBody>
      </p:sp>
      <p:sp>
        <p:nvSpPr>
          <p:cNvPr id="25" name="Text 23"/>
          <p:cNvSpPr/>
          <p:nvPr/>
        </p:nvSpPr>
        <p:spPr>
          <a:xfrm>
            <a:off x="4572000" y="408736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Create repeatable semantic evidence across release branches and builds.</a:t>
            </a:r>
            <a:endParaRPr lang="en-US" sz="1150" dirty="0"/>
          </a:p>
        </p:txBody>
      </p:sp>
      <p:sp>
        <p:nvSpPr>
          <p:cNvPr id="26" name="Shape 24"/>
          <p:cNvSpPr/>
          <p:nvPr/>
        </p:nvSpPr>
        <p:spPr>
          <a:xfrm>
            <a:off x="8046720" y="3520440"/>
            <a:ext cx="3474720" cy="1325880"/>
          </a:xfrm>
          <a:prstGeom prst="roundRect">
            <a:avLst>
              <a:gd name="adj" fmla="val 5517"/>
            </a:avLst>
          </a:prstGeom>
          <a:solidFill>
            <a:srgbClr val="F7F9FC"/>
          </a:solidFill>
          <a:ln w="12700">
            <a:solidFill>
              <a:srgbClr val="D9E2EC"/>
            </a:solidFill>
            <a:prstDash val="solid"/>
          </a:ln>
        </p:spPr>
      </p:sp>
      <p:sp>
        <p:nvSpPr>
          <p:cNvPr id="27" name="Shape 25"/>
          <p:cNvSpPr/>
          <p:nvPr/>
        </p:nvSpPr>
        <p:spPr>
          <a:xfrm>
            <a:off x="8046720" y="3520440"/>
            <a:ext cx="73152" cy="1325880"/>
          </a:xfrm>
          <a:prstGeom prst="rect">
            <a:avLst/>
          </a:prstGeom>
          <a:solidFill>
            <a:srgbClr val="0078D4"/>
          </a:solidFill>
          <a:ln w="12700">
            <a:solidFill>
              <a:srgbClr val="0078D4"/>
            </a:solidFill>
            <a:prstDash val="solid"/>
          </a:ln>
        </p:spPr>
      </p:sp>
      <p:sp>
        <p:nvSpPr>
          <p:cNvPr id="28" name="Text 26"/>
          <p:cNvSpPr/>
          <p:nvPr/>
        </p:nvSpPr>
        <p:spPr>
          <a:xfrm>
            <a:off x="8275320" y="36850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PR quality gates</a:t>
            </a:r>
            <a:endParaRPr lang="en-US" sz="1600" dirty="0"/>
          </a:p>
        </p:txBody>
      </p:sp>
      <p:sp>
        <p:nvSpPr>
          <p:cNvPr id="29" name="Text 27"/>
          <p:cNvSpPr/>
          <p:nvPr/>
        </p:nvSpPr>
        <p:spPr>
          <a:xfrm>
            <a:off x="8275320" y="4087368"/>
            <a:ext cx="3108960" cy="612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Fail automatically when an interactive control disappears or loses focusability.</a:t>
            </a:r>
            <a:endParaRPr lang="en-US" sz="1150" dirty="0"/>
          </a:p>
        </p:txBody>
      </p:sp>
      <p:sp>
        <p:nvSpPr>
          <p:cNvPr id="30" name="Shape 28"/>
          <p:cNvSpPr/>
          <p:nvPr/>
        </p:nvSpPr>
        <p:spPr>
          <a:xfrm>
            <a:off x="1371600" y="5257800"/>
            <a:ext cx="9464040" cy="822960"/>
          </a:xfrm>
          <a:prstGeom prst="roundRect">
            <a:avLst>
              <a:gd name="adj" fmla="val 8889"/>
            </a:avLst>
          </a:prstGeom>
          <a:solidFill>
            <a:srgbClr val="071A2B"/>
          </a:solidFill>
          <a:ln w="12700">
            <a:solidFill>
              <a:srgbClr val="071A2B"/>
            </a:solidFill>
            <a:prstDash val="solid"/>
          </a:ln>
        </p:spPr>
      </p:sp>
      <p:sp>
        <p:nvSpPr>
          <p:cNvPr id="31" name="Text 29"/>
          <p:cNvSpPr/>
          <p:nvPr/>
        </p:nvSpPr>
        <p:spPr>
          <a:xfrm>
            <a:off x="1737360" y="5504688"/>
            <a:ext cx="8732520" cy="274320"/>
          </a:xfrm>
          <a:prstGeom prst="rect">
            <a:avLst/>
          </a:prstGeom>
          <a:noFill/>
          <a:ln/>
        </p:spPr>
        <p:txBody>
          <a:bodyPr wrap="square" lIns="0" tIns="0" rIns="0" bIns="0" rtlCol="0" anchor="ctr"/>
          <a:lstStyle/>
          <a:p>
            <a:pPr algn="ctr" indent="0" marL="0">
              <a:buNone/>
            </a:pPr>
            <a:r>
              <a:rPr lang="en-US" sz="1600" b="1" dirty="0">
                <a:solidFill>
                  <a:srgbClr val="FFFFFF"/>
                </a:solidFill>
              </a:rPr>
              <a:t>Best moment to find an accessibility regression: before it becomes a manual test failure—or a customer bug.</a:t>
            </a:r>
            <a:endParaRPr lang="en-US" sz="1600" dirty="0"/>
          </a:p>
        </p:txBody>
      </p:sp>
      <p:sp>
        <p:nvSpPr>
          <p:cNvPr id="32" name="Text 30"/>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33" name="Text 31"/>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05</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TECHNICAL DEPTH</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Designed for trustworthy diffs—not just tree dumps.</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implementation was hardened through repeated bug-focused review and live Windows validation.</a:t>
            </a:r>
            <a:endParaRPr lang="en-US" sz="1500" dirty="0"/>
          </a:p>
        </p:txBody>
      </p:sp>
      <p:sp>
        <p:nvSpPr>
          <p:cNvPr id="6" name="Shape 4"/>
          <p:cNvSpPr/>
          <p:nvPr/>
        </p:nvSpPr>
        <p:spPr>
          <a:xfrm>
            <a:off x="822960" y="1874520"/>
            <a:ext cx="5166360" cy="1417320"/>
          </a:xfrm>
          <a:prstGeom prst="roundRect">
            <a:avLst>
              <a:gd name="adj" fmla="val 5161"/>
            </a:avLst>
          </a:prstGeom>
          <a:solidFill>
            <a:srgbClr val="F7F9FC"/>
          </a:solidFill>
          <a:ln w="12700">
            <a:solidFill>
              <a:srgbClr val="D9E2EC"/>
            </a:solidFill>
            <a:prstDash val="solid"/>
          </a:ln>
        </p:spPr>
      </p:sp>
      <p:sp>
        <p:nvSpPr>
          <p:cNvPr id="7" name="Shape 5"/>
          <p:cNvSpPr/>
          <p:nvPr/>
        </p:nvSpPr>
        <p:spPr>
          <a:xfrm>
            <a:off x="822960" y="1874520"/>
            <a:ext cx="73152" cy="1417320"/>
          </a:xfrm>
          <a:prstGeom prst="rect">
            <a:avLst/>
          </a:prstGeom>
          <a:solidFill>
            <a:srgbClr val="0078D4"/>
          </a:solidFill>
          <a:ln w="12700">
            <a:solidFill>
              <a:srgbClr val="0078D4"/>
            </a:solidFill>
            <a:prstDash val="solid"/>
          </a:ln>
        </p:spPr>
      </p:sp>
      <p:sp>
        <p:nvSpPr>
          <p:cNvPr id="8" name="Text 6"/>
          <p:cNvSpPr/>
          <p:nvPr/>
        </p:nvSpPr>
        <p:spPr>
          <a:xfrm>
            <a:off x="1051560" y="2039112"/>
            <a:ext cx="480060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Safe on large applications</a:t>
            </a:r>
            <a:endParaRPr lang="en-US" sz="1600" dirty="0"/>
          </a:p>
        </p:txBody>
      </p:sp>
      <p:sp>
        <p:nvSpPr>
          <p:cNvPr id="9" name="Text 7"/>
          <p:cNvSpPr/>
          <p:nvPr/>
        </p:nvSpPr>
        <p:spPr>
          <a:xfrm>
            <a:off x="1051560" y="2441448"/>
            <a:ext cx="4800600" cy="70408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The tool stops at configured depth and element limits before requesting more of the accessibility tree.</a:t>
            </a:r>
            <a:endParaRPr lang="en-US" sz="1150" dirty="0"/>
          </a:p>
        </p:txBody>
      </p:sp>
      <p:sp>
        <p:nvSpPr>
          <p:cNvPr id="10" name="Shape 8"/>
          <p:cNvSpPr/>
          <p:nvPr/>
        </p:nvSpPr>
        <p:spPr>
          <a:xfrm>
            <a:off x="6217920" y="1874520"/>
            <a:ext cx="5166360" cy="1417320"/>
          </a:xfrm>
          <a:prstGeom prst="roundRect">
            <a:avLst>
              <a:gd name="adj" fmla="val 5161"/>
            </a:avLst>
          </a:prstGeom>
          <a:solidFill>
            <a:srgbClr val="F7F9FC"/>
          </a:solidFill>
          <a:ln w="12700">
            <a:solidFill>
              <a:srgbClr val="D9E2EC"/>
            </a:solidFill>
            <a:prstDash val="solid"/>
          </a:ln>
        </p:spPr>
      </p:sp>
      <p:sp>
        <p:nvSpPr>
          <p:cNvPr id="11" name="Shape 9"/>
          <p:cNvSpPr/>
          <p:nvPr/>
        </p:nvSpPr>
        <p:spPr>
          <a:xfrm>
            <a:off x="6217920" y="1874520"/>
            <a:ext cx="73152" cy="1417320"/>
          </a:xfrm>
          <a:prstGeom prst="rect">
            <a:avLst/>
          </a:prstGeom>
          <a:solidFill>
            <a:srgbClr val="00B7C3"/>
          </a:solidFill>
          <a:ln w="12700">
            <a:solidFill>
              <a:srgbClr val="00B7C3"/>
            </a:solidFill>
            <a:prstDash val="solid"/>
          </a:ln>
        </p:spPr>
      </p:sp>
      <p:sp>
        <p:nvSpPr>
          <p:cNvPr id="12" name="Text 10"/>
          <p:cNvSpPr/>
          <p:nvPr/>
        </p:nvSpPr>
        <p:spPr>
          <a:xfrm>
            <a:off x="6446520" y="2039112"/>
            <a:ext cx="480060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Accurate, low-noise comparisons</a:t>
            </a:r>
            <a:endParaRPr lang="en-US" sz="1600" dirty="0"/>
          </a:p>
        </p:txBody>
      </p:sp>
      <p:sp>
        <p:nvSpPr>
          <p:cNvPr id="13" name="Text 11"/>
          <p:cNvSpPr/>
          <p:nvPr/>
        </p:nvSpPr>
        <p:spPr>
          <a:xfrm>
            <a:off x="6446520" y="2441448"/>
            <a:ext cx="4800600" cy="70408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Elements are matched within the same parent so one insertion does not make the rest of the page look different.</a:t>
            </a:r>
            <a:endParaRPr lang="en-US" sz="1150" dirty="0"/>
          </a:p>
        </p:txBody>
      </p:sp>
      <p:sp>
        <p:nvSpPr>
          <p:cNvPr id="14" name="Shape 12"/>
          <p:cNvSpPr/>
          <p:nvPr/>
        </p:nvSpPr>
        <p:spPr>
          <a:xfrm>
            <a:off x="822960" y="3611880"/>
            <a:ext cx="5166360" cy="1417320"/>
          </a:xfrm>
          <a:prstGeom prst="roundRect">
            <a:avLst>
              <a:gd name="adj" fmla="val 5161"/>
            </a:avLst>
          </a:prstGeom>
          <a:solidFill>
            <a:srgbClr val="F7F9FC"/>
          </a:solidFill>
          <a:ln w="12700">
            <a:solidFill>
              <a:srgbClr val="D9E2EC"/>
            </a:solidFill>
            <a:prstDash val="solid"/>
          </a:ln>
        </p:spPr>
      </p:sp>
      <p:sp>
        <p:nvSpPr>
          <p:cNvPr id="15" name="Shape 13"/>
          <p:cNvSpPr/>
          <p:nvPr/>
        </p:nvSpPr>
        <p:spPr>
          <a:xfrm>
            <a:off x="822960" y="3611880"/>
            <a:ext cx="73152" cy="1417320"/>
          </a:xfrm>
          <a:prstGeom prst="rect">
            <a:avLst/>
          </a:prstGeom>
          <a:solidFill>
            <a:srgbClr val="D13438"/>
          </a:solidFill>
          <a:ln w="12700">
            <a:solidFill>
              <a:srgbClr val="D13438"/>
            </a:solidFill>
            <a:prstDash val="solid"/>
          </a:ln>
        </p:spPr>
      </p:sp>
      <p:sp>
        <p:nvSpPr>
          <p:cNvPr id="16" name="Text 14"/>
          <p:cNvSpPr/>
          <p:nvPr/>
        </p:nvSpPr>
        <p:spPr>
          <a:xfrm>
            <a:off x="1051560" y="3776472"/>
            <a:ext cx="480060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Never hides an incomplete scan</a:t>
            </a:r>
            <a:endParaRPr lang="en-US" sz="1600" dirty="0"/>
          </a:p>
        </p:txBody>
      </p:sp>
      <p:sp>
        <p:nvSpPr>
          <p:cNvPr id="17" name="Text 15"/>
          <p:cNvSpPr/>
          <p:nvPr/>
        </p:nvSpPr>
        <p:spPr>
          <a:xfrm>
            <a:off x="1051560" y="4178808"/>
            <a:ext cx="4800600" cy="70408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If an application changes or an element disappears during capture, the snapshot is marked incomplete—not reported as clean.</a:t>
            </a:r>
            <a:endParaRPr lang="en-US" sz="1150" dirty="0"/>
          </a:p>
        </p:txBody>
      </p:sp>
      <p:sp>
        <p:nvSpPr>
          <p:cNvPr id="18" name="Shape 16"/>
          <p:cNvSpPr/>
          <p:nvPr/>
        </p:nvSpPr>
        <p:spPr>
          <a:xfrm>
            <a:off x="6217920" y="3611880"/>
            <a:ext cx="5166360" cy="1417320"/>
          </a:xfrm>
          <a:prstGeom prst="roundRect">
            <a:avLst>
              <a:gd name="adj" fmla="val 5161"/>
            </a:avLst>
          </a:prstGeom>
          <a:solidFill>
            <a:srgbClr val="F7F9FC"/>
          </a:solidFill>
          <a:ln w="12700">
            <a:solidFill>
              <a:srgbClr val="D9E2EC"/>
            </a:solidFill>
            <a:prstDash val="solid"/>
          </a:ln>
        </p:spPr>
      </p:sp>
      <p:sp>
        <p:nvSpPr>
          <p:cNvPr id="19" name="Shape 17"/>
          <p:cNvSpPr/>
          <p:nvPr/>
        </p:nvSpPr>
        <p:spPr>
          <a:xfrm>
            <a:off x="6217920" y="3611880"/>
            <a:ext cx="73152" cy="1417320"/>
          </a:xfrm>
          <a:prstGeom prst="rect">
            <a:avLst/>
          </a:prstGeom>
          <a:solidFill>
            <a:srgbClr val="107C10"/>
          </a:solidFill>
          <a:ln w="12700">
            <a:solidFill>
              <a:srgbClr val="107C10"/>
            </a:solidFill>
            <a:prstDash val="solid"/>
          </a:ln>
        </p:spPr>
      </p:sp>
      <p:sp>
        <p:nvSpPr>
          <p:cNvPr id="20" name="Text 18"/>
          <p:cNvSpPr/>
          <p:nvPr/>
        </p:nvSpPr>
        <p:spPr>
          <a:xfrm>
            <a:off x="6446520" y="3776472"/>
            <a:ext cx="480060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Protects data and report output</a:t>
            </a:r>
            <a:endParaRPr lang="en-US" sz="1600" dirty="0"/>
          </a:p>
        </p:txBody>
      </p:sp>
      <p:sp>
        <p:nvSpPr>
          <p:cNvPr id="21" name="Text 19"/>
          <p:cNvSpPr/>
          <p:nvPr/>
        </p:nvSpPr>
        <p:spPr>
          <a:xfrm>
            <a:off x="6446520" y="4178808"/>
            <a:ext cx="4800600" cy="70408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Sensitive text values and volatile IDs are excluded, and application-controlled text is sanitized before display.</a:t>
            </a:r>
            <a:endParaRPr lang="en-US" sz="1150" dirty="0"/>
          </a:p>
        </p:txBody>
      </p:sp>
      <p:sp>
        <p:nvSpPr>
          <p:cNvPr id="22" name="Text 20"/>
          <p:cNvSpPr/>
          <p:nvPr/>
        </p:nvSpPr>
        <p:spPr>
          <a:xfrm>
            <a:off x="1005840" y="5440680"/>
            <a:ext cx="10149840" cy="566928"/>
          </a:xfrm>
          <a:prstGeom prst="rect">
            <a:avLst/>
          </a:prstGeom>
          <a:noFill/>
          <a:ln/>
        </p:spPr>
        <p:txBody>
          <a:bodyPr wrap="square" lIns="0" tIns="0" rIns="0" bIns="0" rtlCol="0" anchor="ctr"/>
          <a:lstStyle/>
          <a:p>
            <a:pPr algn="ctr" indent="0" marL="0">
              <a:buNone/>
            </a:pPr>
            <a:r>
              <a:rPr lang="en-US" sz="1900" b="1" dirty="0">
                <a:solidFill>
                  <a:srgbClr val="071A2B"/>
                </a:solidFill>
              </a:rPr>
              <a:t>15 tests · warning-free Release build · live capture/diff verified · zero RNW runtime files changed</a:t>
            </a:r>
            <a:endParaRPr lang="en-US" sz="1900" dirty="0"/>
          </a:p>
        </p:txBody>
      </p:sp>
      <p:sp>
        <p:nvSpPr>
          <p:cNvPr id="23" name="Text 21"/>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24" name="Text 22"/>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06</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WORKING DEMO</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A real regression in the React Native Gallery.</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Play the embedded video or use the standalone link below.</a:t>
            </a:r>
            <a:endParaRPr lang="en-US" sz="15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640080" y="1737360"/>
            <a:ext cx="7955280" cy="4480560"/>
          </a:xfrm>
          <a:prstGeom prst="rect">
            <a:avLst/>
          </a:prstGeom>
        </p:spPr>
      </p:pic>
      <p:sp>
        <p:nvSpPr>
          <p:cNvPr id="7" name="Shape 4"/>
          <p:cNvSpPr/>
          <p:nvPr/>
        </p:nvSpPr>
        <p:spPr>
          <a:xfrm>
            <a:off x="8915400" y="1874520"/>
            <a:ext cx="2606040" cy="2606040"/>
          </a:xfrm>
          <a:prstGeom prst="roundRect">
            <a:avLst>
              <a:gd name="adj" fmla="val 1754"/>
            </a:avLst>
          </a:prstGeom>
          <a:solidFill>
            <a:srgbClr val="FFFFFF"/>
          </a:solidFill>
          <a:ln w="12700">
            <a:solidFill>
              <a:srgbClr val="D9E2EC"/>
            </a:solidFill>
            <a:prstDash val="solid"/>
          </a:ln>
        </p:spPr>
      </p:sp>
      <p:pic>
        <p:nvPicPr>
          <p:cNvPr id="8" name="Image 0" descr="C:\Users\anuagra\.copilot\session-state\0f63ea4f-a16b-4fa3-b141-785aec89b5e4\files\fhl-presentation\assets\video-qr.png">    </p:cNvPr>
          <p:cNvPicPr>
            <a:picLocks noChangeAspect="1"/>
          </p:cNvPicPr>
          <p:nvPr/>
        </p:nvPicPr>
        <p:blipFill>
          <a:blip r:embed="rId4"/>
          <a:stretch>
            <a:fillRect/>
          </a:stretch>
        </p:blipFill>
        <p:spPr>
          <a:xfrm>
            <a:off x="9189720" y="2148840"/>
            <a:ext cx="2057400" cy="2057400"/>
          </a:xfrm>
          <a:prstGeom prst="rect">
            <a:avLst/>
          </a:prstGeom>
        </p:spPr>
      </p:pic>
      <p:sp>
        <p:nvSpPr>
          <p:cNvPr id="9" name="Text 5"/>
          <p:cNvSpPr/>
          <p:nvPr/>
        </p:nvSpPr>
        <p:spPr>
          <a:xfrm>
            <a:off x="8961120" y="4709160"/>
            <a:ext cx="2514600" cy="256032"/>
          </a:xfrm>
          <a:prstGeom prst="rect">
            <a:avLst/>
          </a:prstGeom>
          <a:noFill/>
          <a:ln/>
        </p:spPr>
        <p:txBody>
          <a:bodyPr wrap="square" lIns="0" tIns="0" rIns="0" bIns="0" rtlCol="0" anchor="ctr"/>
          <a:lstStyle/>
          <a:p>
            <a:pPr algn="ctr" indent="0" marL="0">
              <a:buNone/>
            </a:pPr>
            <a:r>
              <a:rPr lang="en-US" sz="1500" b="1" dirty="0">
                <a:solidFill>
                  <a:srgbClr val="172033"/>
                </a:solidFill>
              </a:rPr>
              <a:t>Open demo video</a:t>
            </a:r>
            <a:endParaRPr lang="en-US" sz="1500" dirty="0"/>
          </a:p>
        </p:txBody>
      </p:sp>
      <p:sp>
        <p:nvSpPr>
          <p:cNvPr id="10" name="Text 6">
            <a:hlinkClick r:id="rId5" tooltip=""/>
          </p:cNvPr>
          <p:cNvSpPr/>
          <p:nvPr/>
        </p:nvSpPr>
        <p:spPr>
          <a:xfrm>
            <a:off x="8961120" y="5074920"/>
            <a:ext cx="2514600" cy="640080"/>
          </a:xfrm>
          <a:prstGeom prst="rect">
            <a:avLst/>
          </a:prstGeom>
          <a:noFill/>
          <a:ln/>
        </p:spPr>
        <p:txBody>
          <a:bodyPr wrap="square" lIns="0" tIns="0" rIns="0" bIns="0" rtlCol="0" anchor="ctr"/>
          <a:lstStyle/>
          <a:p>
            <a:pPr algn="ctr" indent="0" marL="0">
              <a:buNone/>
            </a:pPr>
            <a:r>
              <a:rPr lang="en-US" sz="850" u="sng" dirty="0">
                <a:solidFill>
                  <a:srgbClr val="0078D4"/>
                </a:solidFill>
                <a:hlinkClick r:id="rId5" invalidUrl="" action="" tgtFrame="" tooltip="" history="1" highlightClick="0" endSnd="0">
                  <a:extLst>
                    <a:ext uri="{A12FA001-AC4F-418D-AE19-62706E023703}">
                      <ahyp:hlinkClr xmlns:ahyp="http://schemas.microsoft.com/office/drawing/2018/hyperlinkcolor" val="tx"/>
                    </a:ext>
                  </a:extLst>
                </a:hlinkClick>
              </a:rPr>
              <a:t>https://anuagragith.github.io/react-native-windows/demo.mp4</a:t>
            </a:r>
            <a:endParaRPr lang="en-US" sz="850" dirty="0"/>
          </a:p>
        </p:txBody>
      </p:sp>
      <p:sp>
        <p:nvSpPr>
          <p:cNvPr id="11" name="Text 7"/>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12" name="Text 8"/>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07</a:t>
            </a:r>
            <a:endParaRPr lang="en-US" sz="900" dirty="0"/>
          </a:p>
        </p:txBody>
      </p:sp>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WHAT THE DEMO PROVES</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The screenshot stays the same. The semantics do not.</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One shared renderer caused five invisible keyboard regressions across the Gallery.</a:t>
            </a:r>
            <a:endParaRPr lang="en-US" sz="1500" dirty="0"/>
          </a:p>
        </p:txBody>
      </p:sp>
      <p:pic>
        <p:nvPicPr>
          <p:cNvPr id="6" name="Image 0" descr="C:\Users\anuagra\.copilot\session-state\0f63ea4f-a16b-4fa3-b141-785aec89b5e4\files\fhl-presentation\assets\gallery-healthy-annotated.png">    </p:cNvPr>
          <p:cNvPicPr>
            <a:picLocks noChangeAspect="1"/>
          </p:cNvPicPr>
          <p:nvPr/>
        </p:nvPicPr>
        <p:blipFill>
          <a:blip r:embed="rId1"/>
          <a:stretch>
            <a:fillRect/>
          </a:stretch>
        </p:blipFill>
        <p:spPr>
          <a:xfrm>
            <a:off x="548640" y="1783080"/>
            <a:ext cx="3703320" cy="2880360"/>
          </a:xfrm>
          <a:prstGeom prst="rect">
            <a:avLst/>
          </a:prstGeom>
        </p:spPr>
      </p:pic>
      <p:pic>
        <p:nvPicPr>
          <p:cNvPr id="7" name="Image 1" descr="C:\Users\anuagra\.copilot\session-state\0f63ea4f-a16b-4fa3-b141-785aec89b5e4\files\fhl-presentation\assets\gallery-broken-annotated.png">    </p:cNvPr>
          <p:cNvPicPr>
            <a:picLocks noChangeAspect="1"/>
          </p:cNvPicPr>
          <p:nvPr/>
        </p:nvPicPr>
        <p:blipFill>
          <a:blip r:embed="rId2"/>
          <a:stretch>
            <a:fillRect/>
          </a:stretch>
        </p:blipFill>
        <p:spPr>
          <a:xfrm>
            <a:off x="4389120" y="1783080"/>
            <a:ext cx="3703320" cy="2880360"/>
          </a:xfrm>
          <a:prstGeom prst="rect">
            <a:avLst/>
          </a:prstGeom>
        </p:spPr>
      </p:pic>
      <p:pic>
        <p:nvPicPr>
          <p:cNvPr id="8" name="Image 2" descr="C:\Users\anuagra\.copilot\session-state\0f63ea4f-a16b-4fa3-b141-785aec89b5e4\files\fhl-presentation\assets\regression-report.png">    </p:cNvPr>
          <p:cNvPicPr>
            <a:picLocks noChangeAspect="1"/>
          </p:cNvPicPr>
          <p:nvPr/>
        </p:nvPicPr>
        <p:blipFill>
          <a:blip r:embed="rId3"/>
          <a:stretch>
            <a:fillRect/>
          </a:stretch>
        </p:blipFill>
        <p:spPr>
          <a:xfrm>
            <a:off x="8183880" y="1783080"/>
            <a:ext cx="3474720" cy="2880360"/>
          </a:xfrm>
          <a:prstGeom prst="rect">
            <a:avLst/>
          </a:prstGeom>
        </p:spPr>
      </p:pic>
      <p:sp>
        <p:nvSpPr>
          <p:cNvPr id="9" name="Text 4"/>
          <p:cNvSpPr/>
          <p:nvPr/>
        </p:nvSpPr>
        <p:spPr>
          <a:xfrm>
            <a:off x="731520" y="4800600"/>
            <a:ext cx="3291840" cy="274320"/>
          </a:xfrm>
          <a:prstGeom prst="rect">
            <a:avLst/>
          </a:prstGeom>
          <a:noFill/>
          <a:ln/>
        </p:spPr>
        <p:txBody>
          <a:bodyPr wrap="square" lIns="0" tIns="0" rIns="0" bIns="0" rtlCol="0" anchor="ctr"/>
          <a:lstStyle/>
          <a:p>
            <a:pPr algn="ctr" indent="0" marL="0">
              <a:buNone/>
            </a:pPr>
            <a:r>
              <a:rPr lang="en-US" sz="1500" b="1" dirty="0">
                <a:solidFill>
                  <a:srgbClr val="107C10"/>
                </a:solidFill>
              </a:rPr>
              <a:t>1 · Healthy baseline</a:t>
            </a:r>
            <a:endParaRPr lang="en-US" sz="1500" dirty="0"/>
          </a:p>
        </p:txBody>
      </p:sp>
      <p:sp>
        <p:nvSpPr>
          <p:cNvPr id="10" name="Text 5"/>
          <p:cNvSpPr/>
          <p:nvPr/>
        </p:nvSpPr>
        <p:spPr>
          <a:xfrm>
            <a:off x="4572000" y="4800600"/>
            <a:ext cx="3291840" cy="274320"/>
          </a:xfrm>
          <a:prstGeom prst="rect">
            <a:avLst/>
          </a:prstGeom>
          <a:noFill/>
          <a:ln/>
        </p:spPr>
        <p:txBody>
          <a:bodyPr wrap="square" lIns="0" tIns="0" rIns="0" bIns="0" rtlCol="0" anchor="ctr"/>
          <a:lstStyle/>
          <a:p>
            <a:pPr algn="ctr" indent="0" marL="0">
              <a:buNone/>
            </a:pPr>
            <a:r>
              <a:rPr lang="en-US" sz="1500" b="1" dirty="0">
                <a:solidFill>
                  <a:srgbClr val="D13438"/>
                </a:solidFill>
              </a:rPr>
              <a:t>2 · Visually identical regression</a:t>
            </a:r>
            <a:endParaRPr lang="en-US" sz="1500" dirty="0"/>
          </a:p>
        </p:txBody>
      </p:sp>
      <p:sp>
        <p:nvSpPr>
          <p:cNvPr id="11" name="Text 6"/>
          <p:cNvSpPr/>
          <p:nvPr/>
        </p:nvSpPr>
        <p:spPr>
          <a:xfrm>
            <a:off x="8366760" y="4800600"/>
            <a:ext cx="3108960" cy="274320"/>
          </a:xfrm>
          <a:prstGeom prst="rect">
            <a:avLst/>
          </a:prstGeom>
          <a:noFill/>
          <a:ln/>
        </p:spPr>
        <p:txBody>
          <a:bodyPr wrap="square" lIns="0" tIns="0" rIns="0" bIns="0" rtlCol="0" anchor="ctr"/>
          <a:lstStyle/>
          <a:p>
            <a:pPr algn="ctr" indent="0" marL="0">
              <a:buNone/>
            </a:pPr>
            <a:r>
              <a:rPr lang="en-US" sz="1500" b="1" dirty="0">
                <a:solidFill>
                  <a:srgbClr val="0078D4"/>
                </a:solidFill>
              </a:rPr>
              <a:t>3 · Five issues caught</a:t>
            </a:r>
            <a:endParaRPr lang="en-US" sz="1500" dirty="0"/>
          </a:p>
        </p:txBody>
      </p:sp>
      <p:sp>
        <p:nvSpPr>
          <p:cNvPr id="12" name="Shape 7"/>
          <p:cNvSpPr/>
          <p:nvPr/>
        </p:nvSpPr>
        <p:spPr>
          <a:xfrm>
            <a:off x="960120" y="5394960"/>
            <a:ext cx="10241280" cy="777240"/>
          </a:xfrm>
          <a:prstGeom prst="roundRect">
            <a:avLst>
              <a:gd name="adj" fmla="val 5882"/>
            </a:avLst>
          </a:prstGeom>
          <a:solidFill>
            <a:srgbClr val="071A2B"/>
          </a:solidFill>
          <a:ln w="12700">
            <a:solidFill>
              <a:srgbClr val="071A2B"/>
            </a:solidFill>
            <a:prstDash val="solid"/>
          </a:ln>
        </p:spPr>
      </p:sp>
      <p:sp>
        <p:nvSpPr>
          <p:cNvPr id="13" name="Text 8"/>
          <p:cNvSpPr/>
          <p:nvPr/>
        </p:nvSpPr>
        <p:spPr>
          <a:xfrm>
            <a:off x="1234440" y="5641848"/>
            <a:ext cx="9692640" cy="256032"/>
          </a:xfrm>
          <a:prstGeom prst="rect">
            <a:avLst/>
          </a:prstGeom>
          <a:noFill/>
          <a:ln/>
        </p:spPr>
        <p:txBody>
          <a:bodyPr wrap="square" lIns="0" tIns="0" rIns="0" bIns="0" rtlCol="0" anchor="ctr"/>
          <a:lstStyle/>
          <a:p>
            <a:pPr algn="ctr" indent="0" marL="0">
              <a:buNone/>
            </a:pPr>
            <a:r>
              <a:rPr lang="en-US" sz="1400" b="1" dirty="0">
                <a:solidFill>
                  <a:srgbClr val="FFFFFF"/>
                </a:solidFill>
                <a:latin typeface="Consolas" pitchFamily="34" charset="0"/>
                <a:ea typeface="Consolas" pitchFamily="34" charset="-122"/>
                <a:cs typeface="Consolas" pitchFamily="34" charset="-120"/>
              </a:rPr>
              <a:t>Detected: isKeyboardFocusable  true → false  ·  Classified: PotentialRegression  ·  Gate: exit code 1</a:t>
            </a:r>
            <a:endParaRPr lang="en-US" sz="1400" dirty="0"/>
          </a:p>
        </p:txBody>
      </p:sp>
      <p:sp>
        <p:nvSpPr>
          <p:cNvPr id="14" name="Text 9"/>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15" name="Text 10"/>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08</a:t>
            </a:r>
            <a:endParaRPr lang="en-US" sz="900" dirty="0"/>
          </a:p>
        </p:txBody>
      </p:sp>
      <p:pic>
        <p:nvPicPr>
          <p:cNvPr id="6" name="Media 0">
            <a:hlinkClick r:id="" action="ppaction://media"/>
          </p:cNvPr>
          <p:cNvPicPr>
            <a:picLocks noChangeAspect="1"/>
          </p:cNvPicPr>
          <p:nvPr>
            <a:videoFile r:link="rId4"/>
            <p:extLst>
              <p:ext uri="{DAA4B4D4-6D71-4841-9C94-3DE7FCFB9230}">
                <p14:media xmlns:p14="http://schemas.microsoft.com/office/powerpoint/2010/main" r:embed="rId5"/>
              </p:ext>
            </p:extLst>
          </p:nvPr>
        </p:nvPicPr>
        <p:blipFill>
          <a:blip r:embed="rId6"/>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MEASURED OUTCOME</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From FHL idea to release-ready implementation.</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project is not a mockup: the complete capture, diff, reporting, and gate workflow works today.</a:t>
            </a:r>
            <a:endParaRPr lang="en-US" sz="1500" dirty="0"/>
          </a:p>
        </p:txBody>
      </p:sp>
      <p:sp>
        <p:nvSpPr>
          <p:cNvPr id="6" name="Shape 4"/>
          <p:cNvSpPr/>
          <p:nvPr/>
        </p:nvSpPr>
        <p:spPr>
          <a:xfrm>
            <a:off x="658368" y="1874520"/>
            <a:ext cx="2514600" cy="2011680"/>
          </a:xfrm>
          <a:prstGeom prst="roundRect">
            <a:avLst>
              <a:gd name="adj" fmla="val 2727"/>
            </a:avLst>
          </a:prstGeom>
          <a:solidFill>
            <a:srgbClr val="EEF6FC"/>
          </a:solidFill>
          <a:ln w="12700">
            <a:solidFill>
              <a:srgbClr val="B8DDF7"/>
            </a:solidFill>
            <a:prstDash val="solid"/>
          </a:ln>
        </p:spPr>
      </p:sp>
      <p:sp>
        <p:nvSpPr>
          <p:cNvPr id="7" name="Text 5"/>
          <p:cNvSpPr/>
          <p:nvPr/>
        </p:nvSpPr>
        <p:spPr>
          <a:xfrm>
            <a:off x="841248" y="2148840"/>
            <a:ext cx="2148840" cy="822960"/>
          </a:xfrm>
          <a:prstGeom prst="rect">
            <a:avLst/>
          </a:prstGeom>
          <a:noFill/>
          <a:ln/>
        </p:spPr>
        <p:txBody>
          <a:bodyPr wrap="square" lIns="0" tIns="0" rIns="0" bIns="0" rtlCol="0" anchor="ctr"/>
          <a:lstStyle/>
          <a:p>
            <a:pPr algn="ctr" indent="0" marL="0">
              <a:buNone/>
            </a:pPr>
            <a:r>
              <a:rPr lang="en-US" sz="4300" b="1" dirty="0">
                <a:solidFill>
                  <a:srgbClr val="0078D4"/>
                </a:solidFill>
              </a:rPr>
              <a:t>15</a:t>
            </a:r>
            <a:endParaRPr lang="en-US" sz="4300" dirty="0"/>
          </a:p>
        </p:txBody>
      </p:sp>
      <p:sp>
        <p:nvSpPr>
          <p:cNvPr id="8" name="Text 6"/>
          <p:cNvSpPr/>
          <p:nvPr/>
        </p:nvSpPr>
        <p:spPr>
          <a:xfrm>
            <a:off x="886968" y="3127248"/>
            <a:ext cx="2057400" cy="411480"/>
          </a:xfrm>
          <a:prstGeom prst="rect">
            <a:avLst/>
          </a:prstGeom>
          <a:noFill/>
          <a:ln/>
        </p:spPr>
        <p:txBody>
          <a:bodyPr wrap="square" lIns="0" tIns="0" rIns="0" bIns="0" rtlCol="0" anchor="ctr"/>
          <a:lstStyle/>
          <a:p>
            <a:pPr algn="ctr" indent="0" marL="0">
              <a:buNone/>
            </a:pPr>
            <a:r>
              <a:rPr lang="en-US" sz="1400" b="1" dirty="0">
                <a:solidFill>
                  <a:srgbClr val="172033"/>
                </a:solidFill>
              </a:rPr>
              <a:t>automated tests</a:t>
            </a:r>
            <a:endParaRPr lang="en-US" sz="1400" dirty="0"/>
          </a:p>
        </p:txBody>
      </p:sp>
      <p:sp>
        <p:nvSpPr>
          <p:cNvPr id="9" name="Shape 7"/>
          <p:cNvSpPr/>
          <p:nvPr/>
        </p:nvSpPr>
        <p:spPr>
          <a:xfrm>
            <a:off x="3538728" y="1874520"/>
            <a:ext cx="2514600" cy="2011680"/>
          </a:xfrm>
          <a:prstGeom prst="roundRect">
            <a:avLst>
              <a:gd name="adj" fmla="val 2727"/>
            </a:avLst>
          </a:prstGeom>
          <a:solidFill>
            <a:srgbClr val="EEF6FC"/>
          </a:solidFill>
          <a:ln w="12700">
            <a:solidFill>
              <a:srgbClr val="B8DDF7"/>
            </a:solidFill>
            <a:prstDash val="solid"/>
          </a:ln>
        </p:spPr>
      </p:sp>
      <p:sp>
        <p:nvSpPr>
          <p:cNvPr id="10" name="Text 8"/>
          <p:cNvSpPr/>
          <p:nvPr/>
        </p:nvSpPr>
        <p:spPr>
          <a:xfrm>
            <a:off x="3721608" y="2148840"/>
            <a:ext cx="2148840" cy="822960"/>
          </a:xfrm>
          <a:prstGeom prst="rect">
            <a:avLst/>
          </a:prstGeom>
          <a:noFill/>
          <a:ln/>
        </p:spPr>
        <p:txBody>
          <a:bodyPr wrap="square" lIns="0" tIns="0" rIns="0" bIns="0" rtlCol="0" anchor="ctr"/>
          <a:lstStyle/>
          <a:p>
            <a:pPr algn="ctr" indent="0" marL="0">
              <a:buNone/>
            </a:pPr>
            <a:r>
              <a:rPr lang="en-US" sz="4300" b="1" dirty="0">
                <a:solidFill>
                  <a:srgbClr val="0078D4"/>
                </a:solidFill>
              </a:rPr>
              <a:t>0</a:t>
            </a:r>
            <a:endParaRPr lang="en-US" sz="4300" dirty="0"/>
          </a:p>
        </p:txBody>
      </p:sp>
      <p:sp>
        <p:nvSpPr>
          <p:cNvPr id="11" name="Text 9"/>
          <p:cNvSpPr/>
          <p:nvPr/>
        </p:nvSpPr>
        <p:spPr>
          <a:xfrm>
            <a:off x="3767328" y="3127248"/>
            <a:ext cx="2057400" cy="411480"/>
          </a:xfrm>
          <a:prstGeom prst="rect">
            <a:avLst/>
          </a:prstGeom>
          <a:noFill/>
          <a:ln/>
        </p:spPr>
        <p:txBody>
          <a:bodyPr wrap="square" lIns="0" tIns="0" rIns="0" bIns="0" rtlCol="0" anchor="ctr"/>
          <a:lstStyle/>
          <a:p>
            <a:pPr algn="ctr" indent="0" marL="0">
              <a:buNone/>
            </a:pPr>
            <a:r>
              <a:rPr lang="en-US" sz="1400" b="1" dirty="0">
                <a:solidFill>
                  <a:srgbClr val="172033"/>
                </a:solidFill>
              </a:rPr>
              <a:t>build warnings</a:t>
            </a:r>
            <a:endParaRPr lang="en-US" sz="1400" dirty="0"/>
          </a:p>
        </p:txBody>
      </p:sp>
      <p:sp>
        <p:nvSpPr>
          <p:cNvPr id="12" name="Shape 10"/>
          <p:cNvSpPr/>
          <p:nvPr/>
        </p:nvSpPr>
        <p:spPr>
          <a:xfrm>
            <a:off x="6419088" y="1874520"/>
            <a:ext cx="2514600" cy="2011680"/>
          </a:xfrm>
          <a:prstGeom prst="roundRect">
            <a:avLst>
              <a:gd name="adj" fmla="val 2727"/>
            </a:avLst>
          </a:prstGeom>
          <a:solidFill>
            <a:srgbClr val="FFF1F1"/>
          </a:solidFill>
          <a:ln w="12700">
            <a:solidFill>
              <a:srgbClr val="F3B2B4"/>
            </a:solidFill>
            <a:prstDash val="solid"/>
          </a:ln>
        </p:spPr>
      </p:sp>
      <p:sp>
        <p:nvSpPr>
          <p:cNvPr id="13" name="Text 11"/>
          <p:cNvSpPr/>
          <p:nvPr/>
        </p:nvSpPr>
        <p:spPr>
          <a:xfrm>
            <a:off x="6601968" y="2148840"/>
            <a:ext cx="2148840" cy="822960"/>
          </a:xfrm>
          <a:prstGeom prst="rect">
            <a:avLst/>
          </a:prstGeom>
          <a:noFill/>
          <a:ln/>
        </p:spPr>
        <p:txBody>
          <a:bodyPr wrap="square" lIns="0" tIns="0" rIns="0" bIns="0" rtlCol="0" anchor="ctr"/>
          <a:lstStyle/>
          <a:p>
            <a:pPr algn="ctr" indent="0" marL="0">
              <a:buNone/>
            </a:pPr>
            <a:r>
              <a:rPr lang="en-US" sz="4300" b="1" dirty="0">
                <a:solidFill>
                  <a:srgbClr val="D13438"/>
                </a:solidFill>
              </a:rPr>
              <a:t>5</a:t>
            </a:r>
            <a:endParaRPr lang="en-US" sz="4300" dirty="0"/>
          </a:p>
        </p:txBody>
      </p:sp>
      <p:sp>
        <p:nvSpPr>
          <p:cNvPr id="14" name="Text 12"/>
          <p:cNvSpPr/>
          <p:nvPr/>
        </p:nvSpPr>
        <p:spPr>
          <a:xfrm>
            <a:off x="6647688" y="3127248"/>
            <a:ext cx="2057400" cy="411480"/>
          </a:xfrm>
          <a:prstGeom prst="rect">
            <a:avLst/>
          </a:prstGeom>
          <a:noFill/>
          <a:ln/>
        </p:spPr>
        <p:txBody>
          <a:bodyPr wrap="square" lIns="0" tIns="0" rIns="0" bIns="0" rtlCol="0" anchor="ctr"/>
          <a:lstStyle/>
          <a:p>
            <a:pPr algn="ctr" indent="0" marL="0">
              <a:buNone/>
            </a:pPr>
            <a:r>
              <a:rPr lang="en-US" sz="1400" b="1" dirty="0">
                <a:solidFill>
                  <a:srgbClr val="172033"/>
                </a:solidFill>
              </a:rPr>
              <a:t>Gallery regressions caught</a:t>
            </a:r>
            <a:endParaRPr lang="en-US" sz="1400" dirty="0"/>
          </a:p>
        </p:txBody>
      </p:sp>
      <p:sp>
        <p:nvSpPr>
          <p:cNvPr id="15" name="Shape 13"/>
          <p:cNvSpPr/>
          <p:nvPr/>
        </p:nvSpPr>
        <p:spPr>
          <a:xfrm>
            <a:off x="9299448" y="1874520"/>
            <a:ext cx="2514600" cy="2011680"/>
          </a:xfrm>
          <a:prstGeom prst="roundRect">
            <a:avLst>
              <a:gd name="adj" fmla="val 2727"/>
            </a:avLst>
          </a:prstGeom>
          <a:solidFill>
            <a:srgbClr val="EEF6FC"/>
          </a:solidFill>
          <a:ln w="12700">
            <a:solidFill>
              <a:srgbClr val="B8DDF7"/>
            </a:solidFill>
            <a:prstDash val="solid"/>
          </a:ln>
        </p:spPr>
      </p:sp>
      <p:sp>
        <p:nvSpPr>
          <p:cNvPr id="16" name="Text 14"/>
          <p:cNvSpPr/>
          <p:nvPr/>
        </p:nvSpPr>
        <p:spPr>
          <a:xfrm>
            <a:off x="9482328" y="2148840"/>
            <a:ext cx="2148840" cy="822960"/>
          </a:xfrm>
          <a:prstGeom prst="rect">
            <a:avLst/>
          </a:prstGeom>
          <a:noFill/>
          <a:ln/>
        </p:spPr>
        <p:txBody>
          <a:bodyPr wrap="square" lIns="0" tIns="0" rIns="0" bIns="0" rtlCol="0" anchor="ctr"/>
          <a:lstStyle/>
          <a:p>
            <a:pPr algn="ctr" indent="0" marL="0">
              <a:buNone/>
            </a:pPr>
            <a:r>
              <a:rPr lang="en-US" sz="4300" b="1" dirty="0">
                <a:solidFill>
                  <a:srgbClr val="0078D4"/>
                </a:solidFill>
              </a:rPr>
              <a:t>1</a:t>
            </a:r>
            <a:endParaRPr lang="en-US" sz="4300" dirty="0"/>
          </a:p>
        </p:txBody>
      </p:sp>
      <p:sp>
        <p:nvSpPr>
          <p:cNvPr id="17" name="Text 15"/>
          <p:cNvSpPr/>
          <p:nvPr/>
        </p:nvSpPr>
        <p:spPr>
          <a:xfrm>
            <a:off x="9528048" y="3127248"/>
            <a:ext cx="2057400" cy="411480"/>
          </a:xfrm>
          <a:prstGeom prst="rect">
            <a:avLst/>
          </a:prstGeom>
          <a:noFill/>
          <a:ln/>
        </p:spPr>
        <p:txBody>
          <a:bodyPr wrap="square" lIns="0" tIns="0" rIns="0" bIns="0" rtlCol="0" anchor="ctr"/>
          <a:lstStyle/>
          <a:p>
            <a:pPr algn="ctr" indent="0" marL="0">
              <a:buNone/>
            </a:pPr>
            <a:r>
              <a:rPr lang="en-US" sz="1400" b="1" dirty="0">
                <a:solidFill>
                  <a:srgbClr val="172033"/>
                </a:solidFill>
              </a:rPr>
              <a:t>CI-ready failing exit code</a:t>
            </a:r>
            <a:endParaRPr lang="en-US" sz="1400" dirty="0"/>
          </a:p>
        </p:txBody>
      </p:sp>
      <p:sp>
        <p:nvSpPr>
          <p:cNvPr id="18" name="Shape 16"/>
          <p:cNvSpPr/>
          <p:nvPr/>
        </p:nvSpPr>
        <p:spPr>
          <a:xfrm>
            <a:off x="777240" y="4434840"/>
            <a:ext cx="3474720" cy="1234440"/>
          </a:xfrm>
          <a:prstGeom prst="roundRect">
            <a:avLst>
              <a:gd name="adj" fmla="val 5926"/>
            </a:avLst>
          </a:prstGeom>
          <a:solidFill>
            <a:srgbClr val="F7F9FC"/>
          </a:solidFill>
          <a:ln w="12700">
            <a:solidFill>
              <a:srgbClr val="D9E2EC"/>
            </a:solidFill>
            <a:prstDash val="solid"/>
          </a:ln>
        </p:spPr>
      </p:sp>
      <p:sp>
        <p:nvSpPr>
          <p:cNvPr id="19" name="Shape 17"/>
          <p:cNvSpPr/>
          <p:nvPr/>
        </p:nvSpPr>
        <p:spPr>
          <a:xfrm>
            <a:off x="777240" y="4434840"/>
            <a:ext cx="73152" cy="1234440"/>
          </a:xfrm>
          <a:prstGeom prst="rect">
            <a:avLst/>
          </a:prstGeom>
          <a:solidFill>
            <a:srgbClr val="107C10"/>
          </a:solidFill>
          <a:ln w="12700">
            <a:solidFill>
              <a:srgbClr val="107C10"/>
            </a:solidFill>
            <a:prstDash val="solid"/>
          </a:ln>
        </p:spPr>
      </p:sp>
      <p:sp>
        <p:nvSpPr>
          <p:cNvPr id="20" name="Text 18"/>
          <p:cNvSpPr/>
          <p:nvPr/>
        </p:nvSpPr>
        <p:spPr>
          <a:xfrm>
            <a:off x="1005840" y="45994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Low regression risk</a:t>
            </a:r>
            <a:endParaRPr lang="en-US" sz="1600" dirty="0"/>
          </a:p>
        </p:txBody>
      </p:sp>
      <p:sp>
        <p:nvSpPr>
          <p:cNvPr id="21" name="Text 19"/>
          <p:cNvSpPr/>
          <p:nvPr/>
        </p:nvSpPr>
        <p:spPr>
          <a:xfrm>
            <a:off x="1005840" y="5001768"/>
            <a:ext cx="3108960" cy="52120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Standalone, read-only package. No changes to rendering, focus, accessibility providers, or application runtime.</a:t>
            </a:r>
            <a:endParaRPr lang="en-US" sz="1150" dirty="0"/>
          </a:p>
        </p:txBody>
      </p:sp>
      <p:sp>
        <p:nvSpPr>
          <p:cNvPr id="22" name="Shape 20"/>
          <p:cNvSpPr/>
          <p:nvPr/>
        </p:nvSpPr>
        <p:spPr>
          <a:xfrm>
            <a:off x="4370832" y="4434840"/>
            <a:ext cx="3474720" cy="1234440"/>
          </a:xfrm>
          <a:prstGeom prst="roundRect">
            <a:avLst>
              <a:gd name="adj" fmla="val 5926"/>
            </a:avLst>
          </a:prstGeom>
          <a:solidFill>
            <a:srgbClr val="F7F9FC"/>
          </a:solidFill>
          <a:ln w="12700">
            <a:solidFill>
              <a:srgbClr val="D9E2EC"/>
            </a:solidFill>
            <a:prstDash val="solid"/>
          </a:ln>
        </p:spPr>
      </p:sp>
      <p:sp>
        <p:nvSpPr>
          <p:cNvPr id="23" name="Shape 21"/>
          <p:cNvSpPr/>
          <p:nvPr/>
        </p:nvSpPr>
        <p:spPr>
          <a:xfrm>
            <a:off x="4370832" y="4434840"/>
            <a:ext cx="73152" cy="1234440"/>
          </a:xfrm>
          <a:prstGeom prst="rect">
            <a:avLst/>
          </a:prstGeom>
          <a:solidFill>
            <a:srgbClr val="0078D4"/>
          </a:solidFill>
          <a:ln w="12700">
            <a:solidFill>
              <a:srgbClr val="0078D4"/>
            </a:solidFill>
            <a:prstDash val="solid"/>
          </a:ln>
        </p:spPr>
      </p:sp>
      <p:sp>
        <p:nvSpPr>
          <p:cNvPr id="24" name="Text 22"/>
          <p:cNvSpPr/>
          <p:nvPr/>
        </p:nvSpPr>
        <p:spPr>
          <a:xfrm>
            <a:off x="4599432" y="45994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Immediately useful</a:t>
            </a:r>
            <a:endParaRPr lang="en-US" sz="1600" dirty="0"/>
          </a:p>
        </p:txBody>
      </p:sp>
      <p:sp>
        <p:nvSpPr>
          <p:cNvPr id="25" name="Text 23"/>
          <p:cNvSpPr/>
          <p:nvPr/>
        </p:nvSpPr>
        <p:spPr>
          <a:xfrm>
            <a:off x="4599432" y="5001768"/>
            <a:ext cx="3108960" cy="52120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Works with Gallery, RNTester, Playground, packaged Windows apps, and non-RNW desktop applications.</a:t>
            </a:r>
            <a:endParaRPr lang="en-US" sz="1150" dirty="0"/>
          </a:p>
        </p:txBody>
      </p:sp>
      <p:sp>
        <p:nvSpPr>
          <p:cNvPr id="26" name="Shape 24"/>
          <p:cNvSpPr/>
          <p:nvPr/>
        </p:nvSpPr>
        <p:spPr>
          <a:xfrm>
            <a:off x="7973568" y="4434840"/>
            <a:ext cx="3474720" cy="1234440"/>
          </a:xfrm>
          <a:prstGeom prst="roundRect">
            <a:avLst>
              <a:gd name="adj" fmla="val 5926"/>
            </a:avLst>
          </a:prstGeom>
          <a:solidFill>
            <a:srgbClr val="F7F9FC"/>
          </a:solidFill>
          <a:ln w="12700">
            <a:solidFill>
              <a:srgbClr val="D9E2EC"/>
            </a:solidFill>
            <a:prstDash val="solid"/>
          </a:ln>
        </p:spPr>
      </p:sp>
      <p:sp>
        <p:nvSpPr>
          <p:cNvPr id="27" name="Shape 25"/>
          <p:cNvSpPr/>
          <p:nvPr/>
        </p:nvSpPr>
        <p:spPr>
          <a:xfrm>
            <a:off x="7973568" y="4434840"/>
            <a:ext cx="73152" cy="1234440"/>
          </a:xfrm>
          <a:prstGeom prst="rect">
            <a:avLst/>
          </a:prstGeom>
          <a:solidFill>
            <a:srgbClr val="00B7C3"/>
          </a:solidFill>
          <a:ln w="12700">
            <a:solidFill>
              <a:srgbClr val="00B7C3"/>
            </a:solidFill>
            <a:prstDash val="solid"/>
          </a:ln>
        </p:spPr>
      </p:sp>
      <p:sp>
        <p:nvSpPr>
          <p:cNvPr id="28" name="Text 26"/>
          <p:cNvSpPr/>
          <p:nvPr/>
        </p:nvSpPr>
        <p:spPr>
          <a:xfrm>
            <a:off x="8202168" y="459943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Built to extend</a:t>
            </a:r>
            <a:endParaRPr lang="en-US" sz="1600" dirty="0"/>
          </a:p>
        </p:txBody>
      </p:sp>
      <p:sp>
        <p:nvSpPr>
          <p:cNvPr id="29" name="Text 27"/>
          <p:cNvSpPr/>
          <p:nvPr/>
        </p:nvSpPr>
        <p:spPr>
          <a:xfrm>
            <a:off x="8202168" y="5001768"/>
            <a:ext cx="3108960" cy="52120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The capture model and target selector are reusable foundations for a Focus Path Recorder.</a:t>
            </a:r>
            <a:endParaRPr lang="en-US" sz="1150" dirty="0"/>
          </a:p>
        </p:txBody>
      </p:sp>
      <p:sp>
        <p:nvSpPr>
          <p:cNvPr id="30" name="Text 28"/>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31" name="Text 29"/>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09</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OVERALL IMPACT</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Shift accessibility from late manual discovery to normal engineering review.</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goal is not fewer accessibility tests—it is fewer surprises when those tests run.</a:t>
            </a:r>
            <a:endParaRPr lang="en-US" sz="1500" dirty="0"/>
          </a:p>
        </p:txBody>
      </p:sp>
      <p:sp>
        <p:nvSpPr>
          <p:cNvPr id="6" name="Text 4"/>
          <p:cNvSpPr/>
          <p:nvPr/>
        </p:nvSpPr>
        <p:spPr>
          <a:xfrm>
            <a:off x="777240" y="1828800"/>
            <a:ext cx="1828800" cy="274320"/>
          </a:xfrm>
          <a:prstGeom prst="rect">
            <a:avLst/>
          </a:prstGeom>
          <a:noFill/>
          <a:ln/>
        </p:spPr>
        <p:txBody>
          <a:bodyPr wrap="square" lIns="0" tIns="0" rIns="0" bIns="0" rtlCol="0" anchor="ctr"/>
          <a:lstStyle/>
          <a:p>
            <a:pPr indent="0" marL="0">
              <a:buNone/>
            </a:pPr>
            <a:r>
              <a:rPr lang="en-US" sz="1500" b="1" dirty="0">
                <a:solidFill>
                  <a:srgbClr val="D13438"/>
                </a:solidFill>
              </a:rPr>
              <a:t>TODAY</a:t>
            </a:r>
            <a:endParaRPr lang="en-US" sz="1500" dirty="0"/>
          </a:p>
        </p:txBody>
      </p:sp>
      <p:sp>
        <p:nvSpPr>
          <p:cNvPr id="7" name="Text 5"/>
          <p:cNvSpPr/>
          <p:nvPr/>
        </p:nvSpPr>
        <p:spPr>
          <a:xfrm>
            <a:off x="6400800" y="1828800"/>
            <a:ext cx="2743200" cy="274320"/>
          </a:xfrm>
          <a:prstGeom prst="rect">
            <a:avLst/>
          </a:prstGeom>
          <a:noFill/>
          <a:ln/>
        </p:spPr>
        <p:txBody>
          <a:bodyPr wrap="square" lIns="0" tIns="0" rIns="0" bIns="0" rtlCol="0" anchor="ctr"/>
          <a:lstStyle/>
          <a:p>
            <a:pPr indent="0" marL="0">
              <a:buNone/>
            </a:pPr>
            <a:r>
              <a:rPr lang="en-US" sz="1500" b="1" dirty="0">
                <a:solidFill>
                  <a:srgbClr val="107C10"/>
                </a:solidFill>
              </a:rPr>
              <a:t>WITH THIS PROJECT</a:t>
            </a:r>
            <a:endParaRPr lang="en-US" sz="1500" dirty="0"/>
          </a:p>
        </p:txBody>
      </p:sp>
      <p:sp>
        <p:nvSpPr>
          <p:cNvPr id="8" name="Shape 6"/>
          <p:cNvSpPr/>
          <p:nvPr/>
        </p:nvSpPr>
        <p:spPr>
          <a:xfrm>
            <a:off x="822960" y="2331720"/>
            <a:ext cx="310896" cy="310896"/>
          </a:xfrm>
          <a:prstGeom prst="ellipse">
            <a:avLst/>
          </a:prstGeom>
          <a:solidFill>
            <a:srgbClr val="D13438"/>
          </a:solidFill>
          <a:ln w="12700">
            <a:solidFill>
              <a:srgbClr val="D13438"/>
            </a:solidFill>
            <a:prstDash val="solid"/>
          </a:ln>
        </p:spPr>
      </p:sp>
      <p:sp>
        <p:nvSpPr>
          <p:cNvPr id="9" name="Text 7"/>
          <p:cNvSpPr/>
          <p:nvPr/>
        </p:nvSpPr>
        <p:spPr>
          <a:xfrm>
            <a:off x="1353312" y="2313432"/>
            <a:ext cx="4023360" cy="347472"/>
          </a:xfrm>
          <a:prstGeom prst="rect">
            <a:avLst/>
          </a:prstGeom>
          <a:noFill/>
          <a:ln/>
        </p:spPr>
        <p:txBody>
          <a:bodyPr wrap="square" lIns="0" tIns="0" rIns="0" bIns="0" rtlCol="0" anchor="ctr"/>
          <a:lstStyle/>
          <a:p>
            <a:pPr indent="0" marL="0">
              <a:buNone/>
            </a:pPr>
            <a:r>
              <a:rPr lang="en-US" sz="1700" dirty="0">
                <a:solidFill>
                  <a:srgbClr val="172033"/>
                </a:solidFill>
              </a:rPr>
              <a:t>Visual review passes</a:t>
            </a:r>
            <a:endParaRPr lang="en-US" sz="1700" dirty="0"/>
          </a:p>
        </p:txBody>
      </p:sp>
      <p:sp>
        <p:nvSpPr>
          <p:cNvPr id="10" name="Shape 8"/>
          <p:cNvSpPr/>
          <p:nvPr/>
        </p:nvSpPr>
        <p:spPr>
          <a:xfrm>
            <a:off x="978408" y="2642616"/>
            <a:ext cx="0" cy="493776"/>
          </a:xfrm>
          <a:prstGeom prst="line">
            <a:avLst/>
          </a:prstGeom>
          <a:noFill/>
          <a:ln w="25400">
            <a:solidFill>
              <a:srgbClr val="F3B2B4"/>
            </a:solidFill>
            <a:prstDash val="solid"/>
          </a:ln>
        </p:spPr>
      </p:sp>
      <p:sp>
        <p:nvSpPr>
          <p:cNvPr id="11" name="Shape 9"/>
          <p:cNvSpPr/>
          <p:nvPr/>
        </p:nvSpPr>
        <p:spPr>
          <a:xfrm>
            <a:off x="822960" y="3136392"/>
            <a:ext cx="310896" cy="310896"/>
          </a:xfrm>
          <a:prstGeom prst="ellipse">
            <a:avLst/>
          </a:prstGeom>
          <a:solidFill>
            <a:srgbClr val="D13438"/>
          </a:solidFill>
          <a:ln w="12700">
            <a:solidFill>
              <a:srgbClr val="D13438"/>
            </a:solidFill>
            <a:prstDash val="solid"/>
          </a:ln>
        </p:spPr>
      </p:sp>
      <p:sp>
        <p:nvSpPr>
          <p:cNvPr id="12" name="Text 10"/>
          <p:cNvSpPr/>
          <p:nvPr/>
        </p:nvSpPr>
        <p:spPr>
          <a:xfrm>
            <a:off x="1353312" y="3118104"/>
            <a:ext cx="4023360" cy="347472"/>
          </a:xfrm>
          <a:prstGeom prst="rect">
            <a:avLst/>
          </a:prstGeom>
          <a:noFill/>
          <a:ln/>
        </p:spPr>
        <p:txBody>
          <a:bodyPr wrap="square" lIns="0" tIns="0" rIns="0" bIns="0" rtlCol="0" anchor="ctr"/>
          <a:lstStyle/>
          <a:p>
            <a:pPr indent="0" marL="0">
              <a:buNone/>
            </a:pPr>
            <a:r>
              <a:rPr lang="en-US" sz="1700" dirty="0">
                <a:solidFill>
                  <a:srgbClr val="172033"/>
                </a:solidFill>
              </a:rPr>
              <a:t>Manual Narrator test happens late</a:t>
            </a:r>
            <a:endParaRPr lang="en-US" sz="1700" dirty="0"/>
          </a:p>
        </p:txBody>
      </p:sp>
      <p:sp>
        <p:nvSpPr>
          <p:cNvPr id="13" name="Shape 11"/>
          <p:cNvSpPr/>
          <p:nvPr/>
        </p:nvSpPr>
        <p:spPr>
          <a:xfrm>
            <a:off x="978408" y="3447288"/>
            <a:ext cx="0" cy="493776"/>
          </a:xfrm>
          <a:prstGeom prst="line">
            <a:avLst/>
          </a:prstGeom>
          <a:noFill/>
          <a:ln w="25400">
            <a:solidFill>
              <a:srgbClr val="F3B2B4"/>
            </a:solidFill>
            <a:prstDash val="solid"/>
          </a:ln>
        </p:spPr>
      </p:sp>
      <p:sp>
        <p:nvSpPr>
          <p:cNvPr id="14" name="Shape 12"/>
          <p:cNvSpPr/>
          <p:nvPr/>
        </p:nvSpPr>
        <p:spPr>
          <a:xfrm>
            <a:off x="822960" y="3941064"/>
            <a:ext cx="310896" cy="310896"/>
          </a:xfrm>
          <a:prstGeom prst="ellipse">
            <a:avLst/>
          </a:prstGeom>
          <a:solidFill>
            <a:srgbClr val="D13438"/>
          </a:solidFill>
          <a:ln w="12700">
            <a:solidFill>
              <a:srgbClr val="D13438"/>
            </a:solidFill>
            <a:prstDash val="solid"/>
          </a:ln>
        </p:spPr>
      </p:sp>
      <p:sp>
        <p:nvSpPr>
          <p:cNvPr id="15" name="Text 13"/>
          <p:cNvSpPr/>
          <p:nvPr/>
        </p:nvSpPr>
        <p:spPr>
          <a:xfrm>
            <a:off x="1353312" y="3922776"/>
            <a:ext cx="4023360" cy="347472"/>
          </a:xfrm>
          <a:prstGeom prst="rect">
            <a:avLst/>
          </a:prstGeom>
          <a:noFill/>
          <a:ln/>
        </p:spPr>
        <p:txBody>
          <a:bodyPr wrap="square" lIns="0" tIns="0" rIns="0" bIns="0" rtlCol="0" anchor="ctr"/>
          <a:lstStyle/>
          <a:p>
            <a:pPr indent="0" marL="0">
              <a:buNone/>
            </a:pPr>
            <a:r>
              <a:rPr lang="en-US" sz="1700" dirty="0">
                <a:solidFill>
                  <a:srgbClr val="172033"/>
                </a:solidFill>
              </a:rPr>
              <a:t>Regression becomes a bug</a:t>
            </a:r>
            <a:endParaRPr lang="en-US" sz="1700" dirty="0"/>
          </a:p>
        </p:txBody>
      </p:sp>
      <p:sp>
        <p:nvSpPr>
          <p:cNvPr id="16" name="Shape 14"/>
          <p:cNvSpPr/>
          <p:nvPr/>
        </p:nvSpPr>
        <p:spPr>
          <a:xfrm>
            <a:off x="978408" y="4251960"/>
            <a:ext cx="0" cy="493776"/>
          </a:xfrm>
          <a:prstGeom prst="line">
            <a:avLst/>
          </a:prstGeom>
          <a:noFill/>
          <a:ln w="25400">
            <a:solidFill>
              <a:srgbClr val="F3B2B4"/>
            </a:solidFill>
            <a:prstDash val="solid"/>
          </a:ln>
        </p:spPr>
      </p:sp>
      <p:sp>
        <p:nvSpPr>
          <p:cNvPr id="17" name="Shape 15"/>
          <p:cNvSpPr/>
          <p:nvPr/>
        </p:nvSpPr>
        <p:spPr>
          <a:xfrm>
            <a:off x="822960" y="4745736"/>
            <a:ext cx="310896" cy="310896"/>
          </a:xfrm>
          <a:prstGeom prst="ellipse">
            <a:avLst/>
          </a:prstGeom>
          <a:solidFill>
            <a:srgbClr val="D13438"/>
          </a:solidFill>
          <a:ln w="12700">
            <a:solidFill>
              <a:srgbClr val="D13438"/>
            </a:solidFill>
            <a:prstDash val="solid"/>
          </a:ln>
        </p:spPr>
      </p:sp>
      <p:sp>
        <p:nvSpPr>
          <p:cNvPr id="18" name="Text 16"/>
          <p:cNvSpPr/>
          <p:nvPr/>
        </p:nvSpPr>
        <p:spPr>
          <a:xfrm>
            <a:off x="1353312" y="4727448"/>
            <a:ext cx="4023360" cy="347472"/>
          </a:xfrm>
          <a:prstGeom prst="rect">
            <a:avLst/>
          </a:prstGeom>
          <a:noFill/>
          <a:ln/>
        </p:spPr>
        <p:txBody>
          <a:bodyPr wrap="square" lIns="0" tIns="0" rIns="0" bIns="0" rtlCol="0" anchor="ctr"/>
          <a:lstStyle/>
          <a:p>
            <a:pPr indent="0" marL="0">
              <a:buNone/>
            </a:pPr>
            <a:r>
              <a:rPr lang="en-US" sz="1700" dirty="0">
                <a:solidFill>
                  <a:srgbClr val="172033"/>
                </a:solidFill>
              </a:rPr>
              <a:t>Engineer reconstructs what changed</a:t>
            </a:r>
            <a:endParaRPr lang="en-US" sz="1700" dirty="0"/>
          </a:p>
        </p:txBody>
      </p:sp>
      <p:sp>
        <p:nvSpPr>
          <p:cNvPr id="19" name="Shape 17"/>
          <p:cNvSpPr/>
          <p:nvPr/>
        </p:nvSpPr>
        <p:spPr>
          <a:xfrm>
            <a:off x="6446520" y="2331720"/>
            <a:ext cx="310896" cy="310896"/>
          </a:xfrm>
          <a:prstGeom prst="ellipse">
            <a:avLst/>
          </a:prstGeom>
          <a:solidFill>
            <a:srgbClr val="107C10"/>
          </a:solidFill>
          <a:ln w="12700">
            <a:solidFill>
              <a:srgbClr val="107C10"/>
            </a:solidFill>
            <a:prstDash val="solid"/>
          </a:ln>
        </p:spPr>
      </p:sp>
      <p:sp>
        <p:nvSpPr>
          <p:cNvPr id="20" name="Text 18"/>
          <p:cNvSpPr/>
          <p:nvPr/>
        </p:nvSpPr>
        <p:spPr>
          <a:xfrm>
            <a:off x="6976872" y="2313432"/>
            <a:ext cx="4023360" cy="347472"/>
          </a:xfrm>
          <a:prstGeom prst="rect">
            <a:avLst/>
          </a:prstGeom>
          <a:noFill/>
          <a:ln/>
        </p:spPr>
        <p:txBody>
          <a:bodyPr wrap="square" lIns="0" tIns="0" rIns="0" bIns="0" rtlCol="0" anchor="ctr"/>
          <a:lstStyle/>
          <a:p>
            <a:pPr indent="0" marL="0">
              <a:buNone/>
            </a:pPr>
            <a:r>
              <a:rPr lang="en-US" sz="1700" dirty="0">
                <a:solidFill>
                  <a:srgbClr val="172033"/>
                </a:solidFill>
              </a:rPr>
              <a:t>Capture baseline with the PR</a:t>
            </a:r>
            <a:endParaRPr lang="en-US" sz="1700" dirty="0"/>
          </a:p>
        </p:txBody>
      </p:sp>
      <p:sp>
        <p:nvSpPr>
          <p:cNvPr id="21" name="Shape 19"/>
          <p:cNvSpPr/>
          <p:nvPr/>
        </p:nvSpPr>
        <p:spPr>
          <a:xfrm>
            <a:off x="6601968" y="2642616"/>
            <a:ext cx="0" cy="493776"/>
          </a:xfrm>
          <a:prstGeom prst="line">
            <a:avLst/>
          </a:prstGeom>
          <a:noFill/>
          <a:ln w="25400">
            <a:solidFill>
              <a:srgbClr val="A7D8A7"/>
            </a:solidFill>
            <a:prstDash val="solid"/>
          </a:ln>
        </p:spPr>
      </p:sp>
      <p:sp>
        <p:nvSpPr>
          <p:cNvPr id="22" name="Shape 20"/>
          <p:cNvSpPr/>
          <p:nvPr/>
        </p:nvSpPr>
        <p:spPr>
          <a:xfrm>
            <a:off x="6446520" y="3136392"/>
            <a:ext cx="310896" cy="310896"/>
          </a:xfrm>
          <a:prstGeom prst="ellipse">
            <a:avLst/>
          </a:prstGeom>
          <a:solidFill>
            <a:srgbClr val="107C10"/>
          </a:solidFill>
          <a:ln w="12700">
            <a:solidFill>
              <a:srgbClr val="107C10"/>
            </a:solidFill>
            <a:prstDash val="solid"/>
          </a:ln>
        </p:spPr>
      </p:sp>
      <p:sp>
        <p:nvSpPr>
          <p:cNvPr id="23" name="Text 21"/>
          <p:cNvSpPr/>
          <p:nvPr/>
        </p:nvSpPr>
        <p:spPr>
          <a:xfrm>
            <a:off x="6976872" y="3118104"/>
            <a:ext cx="4023360" cy="347472"/>
          </a:xfrm>
          <a:prstGeom prst="rect">
            <a:avLst/>
          </a:prstGeom>
          <a:noFill/>
          <a:ln/>
        </p:spPr>
        <p:txBody>
          <a:bodyPr wrap="square" lIns="0" tIns="0" rIns="0" bIns="0" rtlCol="0" anchor="ctr"/>
          <a:lstStyle/>
          <a:p>
            <a:pPr indent="0" marL="0">
              <a:buNone/>
            </a:pPr>
            <a:r>
              <a:rPr lang="en-US" sz="1700" dirty="0">
                <a:solidFill>
                  <a:srgbClr val="172033"/>
                </a:solidFill>
              </a:rPr>
              <a:t>Diff exposes semantic change</a:t>
            </a:r>
            <a:endParaRPr lang="en-US" sz="1700" dirty="0"/>
          </a:p>
        </p:txBody>
      </p:sp>
      <p:sp>
        <p:nvSpPr>
          <p:cNvPr id="24" name="Shape 22"/>
          <p:cNvSpPr/>
          <p:nvPr/>
        </p:nvSpPr>
        <p:spPr>
          <a:xfrm>
            <a:off x="6601968" y="3447288"/>
            <a:ext cx="0" cy="493776"/>
          </a:xfrm>
          <a:prstGeom prst="line">
            <a:avLst/>
          </a:prstGeom>
          <a:noFill/>
          <a:ln w="25400">
            <a:solidFill>
              <a:srgbClr val="A7D8A7"/>
            </a:solidFill>
            <a:prstDash val="solid"/>
          </a:ln>
        </p:spPr>
      </p:sp>
      <p:sp>
        <p:nvSpPr>
          <p:cNvPr id="25" name="Shape 23"/>
          <p:cNvSpPr/>
          <p:nvPr/>
        </p:nvSpPr>
        <p:spPr>
          <a:xfrm>
            <a:off x="6446520" y="3941064"/>
            <a:ext cx="310896" cy="310896"/>
          </a:xfrm>
          <a:prstGeom prst="ellipse">
            <a:avLst/>
          </a:prstGeom>
          <a:solidFill>
            <a:srgbClr val="107C10"/>
          </a:solidFill>
          <a:ln w="12700">
            <a:solidFill>
              <a:srgbClr val="107C10"/>
            </a:solidFill>
            <a:prstDash val="solid"/>
          </a:ln>
        </p:spPr>
      </p:sp>
      <p:sp>
        <p:nvSpPr>
          <p:cNvPr id="26" name="Text 24"/>
          <p:cNvSpPr/>
          <p:nvPr/>
        </p:nvSpPr>
        <p:spPr>
          <a:xfrm>
            <a:off x="6976872" y="3922776"/>
            <a:ext cx="4023360" cy="347472"/>
          </a:xfrm>
          <a:prstGeom prst="rect">
            <a:avLst/>
          </a:prstGeom>
          <a:noFill/>
          <a:ln/>
        </p:spPr>
        <p:txBody>
          <a:bodyPr wrap="square" lIns="0" tIns="0" rIns="0" bIns="0" rtlCol="0" anchor="ctr"/>
          <a:lstStyle/>
          <a:p>
            <a:pPr indent="0" marL="0">
              <a:buNone/>
            </a:pPr>
            <a:r>
              <a:rPr lang="en-US" sz="1700" dirty="0">
                <a:solidFill>
                  <a:srgbClr val="172033"/>
                </a:solidFill>
              </a:rPr>
              <a:t>CI blocks risky regression</a:t>
            </a:r>
            <a:endParaRPr lang="en-US" sz="1700" dirty="0"/>
          </a:p>
        </p:txBody>
      </p:sp>
      <p:sp>
        <p:nvSpPr>
          <p:cNvPr id="27" name="Shape 25"/>
          <p:cNvSpPr/>
          <p:nvPr/>
        </p:nvSpPr>
        <p:spPr>
          <a:xfrm>
            <a:off x="6601968" y="4251960"/>
            <a:ext cx="0" cy="493776"/>
          </a:xfrm>
          <a:prstGeom prst="line">
            <a:avLst/>
          </a:prstGeom>
          <a:noFill/>
          <a:ln w="25400">
            <a:solidFill>
              <a:srgbClr val="A7D8A7"/>
            </a:solidFill>
            <a:prstDash val="solid"/>
          </a:ln>
        </p:spPr>
      </p:sp>
      <p:sp>
        <p:nvSpPr>
          <p:cNvPr id="28" name="Shape 26"/>
          <p:cNvSpPr/>
          <p:nvPr/>
        </p:nvSpPr>
        <p:spPr>
          <a:xfrm>
            <a:off x="6446520" y="4745736"/>
            <a:ext cx="310896" cy="310896"/>
          </a:xfrm>
          <a:prstGeom prst="ellipse">
            <a:avLst/>
          </a:prstGeom>
          <a:solidFill>
            <a:srgbClr val="107C10"/>
          </a:solidFill>
          <a:ln w="12700">
            <a:solidFill>
              <a:srgbClr val="107C10"/>
            </a:solidFill>
            <a:prstDash val="solid"/>
          </a:ln>
        </p:spPr>
      </p:sp>
      <p:sp>
        <p:nvSpPr>
          <p:cNvPr id="29" name="Text 27"/>
          <p:cNvSpPr/>
          <p:nvPr/>
        </p:nvSpPr>
        <p:spPr>
          <a:xfrm>
            <a:off x="6976872" y="4727448"/>
            <a:ext cx="4023360" cy="347472"/>
          </a:xfrm>
          <a:prstGeom prst="rect">
            <a:avLst/>
          </a:prstGeom>
          <a:noFill/>
          <a:ln/>
        </p:spPr>
        <p:txBody>
          <a:bodyPr wrap="square" lIns="0" tIns="0" rIns="0" bIns="0" rtlCol="0" anchor="ctr"/>
          <a:lstStyle/>
          <a:p>
            <a:pPr indent="0" marL="0">
              <a:buNone/>
            </a:pPr>
            <a:r>
              <a:rPr lang="en-US" sz="1700" dirty="0">
                <a:solidFill>
                  <a:srgbClr val="172033"/>
                </a:solidFill>
              </a:rPr>
              <a:t>Reviewer gets exact evidence</a:t>
            </a:r>
            <a:endParaRPr lang="en-US" sz="1700" dirty="0"/>
          </a:p>
        </p:txBody>
      </p:sp>
      <p:sp>
        <p:nvSpPr>
          <p:cNvPr id="30" name="Shape 28"/>
          <p:cNvSpPr/>
          <p:nvPr/>
        </p:nvSpPr>
        <p:spPr>
          <a:xfrm>
            <a:off x="5166360" y="3063240"/>
            <a:ext cx="1005840" cy="1005840"/>
          </a:xfrm>
          <a:prstGeom prst="chevron">
            <a:avLst/>
          </a:prstGeom>
          <a:solidFill>
            <a:srgbClr val="00B7C3"/>
          </a:solidFill>
          <a:ln w="12700">
            <a:solidFill>
              <a:srgbClr val="00B7C3"/>
            </a:solidFill>
            <a:prstDash val="solid"/>
          </a:ln>
        </p:spPr>
      </p:sp>
      <p:sp>
        <p:nvSpPr>
          <p:cNvPr id="31" name="Shape 29"/>
          <p:cNvSpPr/>
          <p:nvPr/>
        </p:nvSpPr>
        <p:spPr>
          <a:xfrm>
            <a:off x="1234440" y="5669280"/>
            <a:ext cx="9784080" cy="530352"/>
          </a:xfrm>
          <a:prstGeom prst="roundRect">
            <a:avLst>
              <a:gd name="adj" fmla="val 6897"/>
            </a:avLst>
          </a:prstGeom>
          <a:solidFill>
            <a:srgbClr val="071A2B"/>
          </a:solidFill>
          <a:ln w="12700">
            <a:solidFill>
              <a:srgbClr val="071A2B"/>
            </a:solidFill>
            <a:prstDash val="solid"/>
          </a:ln>
        </p:spPr>
      </p:sp>
      <p:sp>
        <p:nvSpPr>
          <p:cNvPr id="32" name="Text 30"/>
          <p:cNvSpPr/>
          <p:nvPr/>
        </p:nvSpPr>
        <p:spPr>
          <a:xfrm>
            <a:off x="1554480" y="5843016"/>
            <a:ext cx="9144000" cy="182880"/>
          </a:xfrm>
          <a:prstGeom prst="rect">
            <a:avLst/>
          </a:prstGeom>
          <a:noFill/>
          <a:ln/>
        </p:spPr>
        <p:txBody>
          <a:bodyPr wrap="square" lIns="0" tIns="0" rIns="0" bIns="0" rtlCol="0" anchor="ctr"/>
          <a:lstStyle/>
          <a:p>
            <a:pPr algn="ctr" indent="0" marL="0">
              <a:buNone/>
            </a:pPr>
            <a:r>
              <a:rPr lang="en-US" sz="1400" b="1" dirty="0">
                <a:solidFill>
                  <a:srgbClr val="FFFFFF"/>
                </a:solidFill>
              </a:rPr>
              <a:t>Impact: faster diagnosis · stronger PR evidence · safer framework evolution · fewer customer-found regressions</a:t>
            </a:r>
            <a:endParaRPr lang="en-US" sz="1400" dirty="0"/>
          </a:p>
        </p:txBody>
      </p:sp>
      <p:sp>
        <p:nvSpPr>
          <p:cNvPr id="33" name="Text 31"/>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34" name="Text 32"/>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10</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WHERE TO FIND IT</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Assuming merge: part of the React Native Windows developer tooling.</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 FHL branch is available today for review and demonstration.</a:t>
            </a:r>
            <a:endParaRPr lang="en-US" sz="1500" dirty="0"/>
          </a:p>
        </p:txBody>
      </p:sp>
      <p:sp>
        <p:nvSpPr>
          <p:cNvPr id="6" name="Shape 4"/>
          <p:cNvSpPr/>
          <p:nvPr/>
        </p:nvSpPr>
        <p:spPr>
          <a:xfrm>
            <a:off x="685800" y="1783080"/>
            <a:ext cx="7635240" cy="3246120"/>
          </a:xfrm>
          <a:prstGeom prst="roundRect">
            <a:avLst>
              <a:gd name="adj" fmla="val 2254"/>
            </a:avLst>
          </a:prstGeom>
          <a:solidFill>
            <a:srgbClr val="071A2B"/>
          </a:solidFill>
          <a:ln w="12700">
            <a:solidFill>
              <a:srgbClr val="071A2B"/>
            </a:solidFill>
            <a:prstDash val="solid"/>
          </a:ln>
        </p:spPr>
      </p:sp>
      <p:sp>
        <p:nvSpPr>
          <p:cNvPr id="7" name="Text 5"/>
          <p:cNvSpPr/>
          <p:nvPr/>
        </p:nvSpPr>
        <p:spPr>
          <a:xfrm>
            <a:off x="960120" y="2057400"/>
            <a:ext cx="2011680" cy="228600"/>
          </a:xfrm>
          <a:prstGeom prst="rect">
            <a:avLst/>
          </a:prstGeom>
          <a:noFill/>
          <a:ln/>
        </p:spPr>
        <p:txBody>
          <a:bodyPr wrap="square" lIns="0" tIns="0" rIns="0" bIns="0" rtlCol="0" anchor="ctr"/>
          <a:lstStyle/>
          <a:p>
            <a:pPr indent="0" marL="0">
              <a:buNone/>
            </a:pPr>
            <a:r>
              <a:rPr lang="en-US" sz="1300" b="1" dirty="0">
                <a:solidFill>
                  <a:srgbClr val="00B7C3"/>
                </a:solidFill>
              </a:rPr>
              <a:t>Repository path</a:t>
            </a:r>
            <a:endParaRPr lang="en-US" sz="1300" dirty="0"/>
          </a:p>
        </p:txBody>
      </p:sp>
      <p:sp>
        <p:nvSpPr>
          <p:cNvPr id="8" name="Text 6"/>
          <p:cNvSpPr/>
          <p:nvPr/>
        </p:nvSpPr>
        <p:spPr>
          <a:xfrm>
            <a:off x="960120" y="2423160"/>
            <a:ext cx="6766560" cy="320040"/>
          </a:xfrm>
          <a:prstGeom prst="rect">
            <a:avLst/>
          </a:prstGeom>
          <a:noFill/>
          <a:ln/>
        </p:spPr>
        <p:txBody>
          <a:bodyPr wrap="square" lIns="0" tIns="0" rIns="0" bIns="0" rtlCol="0" anchor="ctr"/>
          <a:lstStyle/>
          <a:p>
            <a:pPr indent="0" marL="0">
              <a:buNone/>
            </a:pPr>
            <a:r>
              <a:rPr lang="en-US" sz="1700" dirty="0">
                <a:solidFill>
                  <a:srgbClr val="FFFFFF"/>
                </a:solidFill>
                <a:latin typeface="Consolas" pitchFamily="34" charset="0"/>
                <a:ea typeface="Consolas" pitchFamily="34" charset="-122"/>
                <a:cs typeface="Consolas" pitchFamily="34" charset="-120"/>
              </a:rPr>
              <a:t>packages/@rnw-scripts/accessibility-diagnostics</a:t>
            </a:r>
            <a:endParaRPr lang="en-US" sz="1700" dirty="0"/>
          </a:p>
        </p:txBody>
      </p:sp>
      <p:sp>
        <p:nvSpPr>
          <p:cNvPr id="9" name="Text 7"/>
          <p:cNvSpPr/>
          <p:nvPr/>
        </p:nvSpPr>
        <p:spPr>
          <a:xfrm>
            <a:off x="960120" y="2971800"/>
            <a:ext cx="2011680" cy="228600"/>
          </a:xfrm>
          <a:prstGeom prst="rect">
            <a:avLst/>
          </a:prstGeom>
          <a:noFill/>
          <a:ln/>
        </p:spPr>
        <p:txBody>
          <a:bodyPr wrap="square" lIns="0" tIns="0" rIns="0" bIns="0" rtlCol="0" anchor="ctr"/>
          <a:lstStyle/>
          <a:p>
            <a:pPr indent="0" marL="0">
              <a:buNone/>
            </a:pPr>
            <a:r>
              <a:rPr lang="en-US" sz="1300" b="1" dirty="0">
                <a:solidFill>
                  <a:srgbClr val="00B7C3"/>
                </a:solidFill>
              </a:rPr>
              <a:t>Run it</a:t>
            </a:r>
            <a:endParaRPr lang="en-US" sz="1300" dirty="0"/>
          </a:p>
        </p:txBody>
      </p:sp>
      <p:sp>
        <p:nvSpPr>
          <p:cNvPr id="10" name="Text 8"/>
          <p:cNvSpPr/>
          <p:nvPr/>
        </p:nvSpPr>
        <p:spPr>
          <a:xfrm>
            <a:off x="960120" y="3337560"/>
            <a:ext cx="6766560" cy="320040"/>
          </a:xfrm>
          <a:prstGeom prst="rect">
            <a:avLst/>
          </a:prstGeom>
          <a:noFill/>
          <a:ln/>
        </p:spPr>
        <p:txBody>
          <a:bodyPr wrap="square" lIns="0" tIns="0" rIns="0" bIns="0" rtlCol="0" anchor="ctr"/>
          <a:lstStyle/>
          <a:p>
            <a:pPr indent="0" marL="0">
              <a:buNone/>
            </a:pPr>
            <a:r>
              <a:rPr lang="en-US" sz="1500" dirty="0">
                <a:solidFill>
                  <a:srgbClr val="FFFFFF"/>
                </a:solidFill>
                <a:latin typeface="Consolas" pitchFamily="34" charset="0"/>
                <a:ea typeface="Consolas" pitchFamily="34" charset="-122"/>
                <a:cs typeface="Consolas" pitchFamily="34" charset="-120"/>
              </a:rPr>
              <a:t>yarn workspace @rnw-scripts/accessibility-diagnostics rnw-a11y …</a:t>
            </a:r>
            <a:endParaRPr lang="en-US" sz="1500" dirty="0"/>
          </a:p>
        </p:txBody>
      </p:sp>
      <p:sp>
        <p:nvSpPr>
          <p:cNvPr id="11" name="Text 9"/>
          <p:cNvSpPr/>
          <p:nvPr/>
        </p:nvSpPr>
        <p:spPr>
          <a:xfrm>
            <a:off x="960120" y="3886200"/>
            <a:ext cx="2011680" cy="228600"/>
          </a:xfrm>
          <a:prstGeom prst="rect">
            <a:avLst/>
          </a:prstGeom>
          <a:noFill/>
          <a:ln/>
        </p:spPr>
        <p:txBody>
          <a:bodyPr wrap="square" lIns="0" tIns="0" rIns="0" bIns="0" rtlCol="0" anchor="ctr"/>
          <a:lstStyle/>
          <a:p>
            <a:pPr indent="0" marL="0">
              <a:buNone/>
            </a:pPr>
            <a:r>
              <a:rPr lang="en-US" sz="1300" b="1" dirty="0">
                <a:solidFill>
                  <a:srgbClr val="00B7C3"/>
                </a:solidFill>
              </a:rPr>
              <a:t>FHL implementation</a:t>
            </a:r>
            <a:endParaRPr lang="en-US" sz="1300" dirty="0"/>
          </a:p>
        </p:txBody>
      </p:sp>
      <p:sp>
        <p:nvSpPr>
          <p:cNvPr id="12" name="Text 10"/>
          <p:cNvSpPr/>
          <p:nvPr/>
        </p:nvSpPr>
        <p:spPr>
          <a:xfrm>
            <a:off x="960120" y="4251960"/>
            <a:ext cx="6766560" cy="320040"/>
          </a:xfrm>
          <a:prstGeom prst="rect">
            <a:avLst/>
          </a:prstGeom>
          <a:noFill/>
          <a:ln/>
        </p:spPr>
        <p:txBody>
          <a:bodyPr wrap="square" lIns="0" tIns="0" rIns="0" bIns="0" rtlCol="0" anchor="ctr"/>
          <a:lstStyle/>
          <a:p>
            <a:pPr indent="0" marL="0">
              <a:buNone/>
            </a:pPr>
            <a:r>
              <a:rPr lang="en-US" sz="1400" dirty="0">
                <a:solidFill>
                  <a:srgbClr val="DCEEFF"/>
                </a:solidFill>
                <a:latin typeface="Consolas" pitchFamily="34" charset="0"/>
                <a:ea typeface="Consolas" pitchFamily="34" charset="-122"/>
                <a:cs typeface="Consolas" pitchFamily="34" charset="-120"/>
              </a:rPr>
              <a:t>Branch: fhl/accessibility-tree-diff  ·  Commit: 6909efe740</a:t>
            </a:r>
            <a:endParaRPr lang="en-US" sz="1400" dirty="0"/>
          </a:p>
        </p:txBody>
      </p:sp>
      <p:pic>
        <p:nvPicPr>
          <p:cNvPr id="13" name="Image 0" descr="C:\Users\anuagra\.copilot\session-state\0f63ea4f-a16b-4fa3-b141-785aec89b5e4\files\fhl-presentation\assets\source-qr.png">    </p:cNvPr>
          <p:cNvPicPr>
            <a:picLocks noChangeAspect="1"/>
          </p:cNvPicPr>
          <p:nvPr/>
        </p:nvPicPr>
        <p:blipFill>
          <a:blip r:embed="rId1"/>
          <a:stretch>
            <a:fillRect/>
          </a:stretch>
        </p:blipFill>
        <p:spPr>
          <a:xfrm>
            <a:off x="8915400" y="1920240"/>
            <a:ext cx="2103120" cy="2103120"/>
          </a:xfrm>
          <a:prstGeom prst="rect">
            <a:avLst/>
          </a:prstGeom>
        </p:spPr>
      </p:pic>
      <p:sp>
        <p:nvSpPr>
          <p:cNvPr id="14" name="Text 11"/>
          <p:cNvSpPr/>
          <p:nvPr/>
        </p:nvSpPr>
        <p:spPr>
          <a:xfrm>
            <a:off x="8686800" y="4206240"/>
            <a:ext cx="2560320" cy="274320"/>
          </a:xfrm>
          <a:prstGeom prst="rect">
            <a:avLst/>
          </a:prstGeom>
          <a:noFill/>
          <a:ln/>
        </p:spPr>
        <p:txBody>
          <a:bodyPr wrap="square" lIns="0" tIns="0" rIns="0" bIns="0" rtlCol="0" anchor="ctr"/>
          <a:lstStyle/>
          <a:p>
            <a:pPr algn="ctr" indent="0" marL="0">
              <a:buNone/>
            </a:pPr>
            <a:r>
              <a:rPr lang="en-US" sz="1400" b="1" dirty="0">
                <a:solidFill>
                  <a:srgbClr val="172033"/>
                </a:solidFill>
              </a:rPr>
              <a:t>Open source branch</a:t>
            </a:r>
            <a:endParaRPr lang="en-US" sz="1400" dirty="0"/>
          </a:p>
        </p:txBody>
      </p:sp>
      <p:sp>
        <p:nvSpPr>
          <p:cNvPr id="15" name="Text 12">
            <a:hlinkClick r:id="rId2" tooltip=""/>
          </p:cNvPr>
          <p:cNvSpPr/>
          <p:nvPr/>
        </p:nvSpPr>
        <p:spPr>
          <a:xfrm>
            <a:off x="8549640" y="4617720"/>
            <a:ext cx="2834640" cy="685800"/>
          </a:xfrm>
          <a:prstGeom prst="rect">
            <a:avLst/>
          </a:prstGeom>
          <a:noFill/>
          <a:ln/>
        </p:spPr>
        <p:txBody>
          <a:bodyPr wrap="square" lIns="0" tIns="0" rIns="0" bIns="0" rtlCol="0" anchor="ctr"/>
          <a:lstStyle/>
          <a:p>
            <a:pPr algn="ctr" indent="0" marL="0">
              <a:buNone/>
            </a:pPr>
            <a:r>
              <a:rPr lang="en-US" sz="800" u="sng" dirty="0">
                <a:solidFill>
                  <a:srgbClr val="0078D4"/>
                </a:solidFill>
                <a:hlinkClick r:id="rId2" invalidUrl="" action="" tgtFrame="" tooltip="" history="1" highlightClick="0" endSnd="0">
                  <a:extLst>
                    <a:ext uri="{A12FA001-AC4F-418D-AE19-62706E023703}">
                      <ahyp:hlinkClr xmlns:ahyp="http://schemas.microsoft.com/office/drawing/2018/hyperlinkcolor" val="tx"/>
                    </a:ext>
                  </a:extLst>
                </a:hlinkClick>
              </a:rPr>
              <a:t>https://github.com/anuagragith/react-native-windows/tree/fhl/accessibility-tree-diff/packages/%40rnw-scripts/accessibility-diagnostics</a:t>
            </a:r>
            <a:endParaRPr lang="en-US" sz="800" dirty="0"/>
          </a:p>
        </p:txBody>
      </p:sp>
      <p:sp>
        <p:nvSpPr>
          <p:cNvPr id="16" name="Shape 13"/>
          <p:cNvSpPr/>
          <p:nvPr/>
        </p:nvSpPr>
        <p:spPr>
          <a:xfrm>
            <a:off x="1371600" y="5623560"/>
            <a:ext cx="9372600" cy="502920"/>
          </a:xfrm>
          <a:prstGeom prst="roundRect">
            <a:avLst>
              <a:gd name="adj" fmla="val 7273"/>
            </a:avLst>
          </a:prstGeom>
          <a:solidFill>
            <a:srgbClr val="EEF6FC"/>
          </a:solidFill>
          <a:ln w="12700">
            <a:solidFill>
              <a:srgbClr val="B8DDF7"/>
            </a:solidFill>
            <a:prstDash val="solid"/>
          </a:ln>
        </p:spPr>
      </p:sp>
      <p:sp>
        <p:nvSpPr>
          <p:cNvPr id="17" name="Text 14"/>
          <p:cNvSpPr/>
          <p:nvPr/>
        </p:nvSpPr>
        <p:spPr>
          <a:xfrm>
            <a:off x="1691640" y="5788152"/>
            <a:ext cx="8732520" cy="182880"/>
          </a:xfrm>
          <a:prstGeom prst="rect">
            <a:avLst/>
          </a:prstGeom>
          <a:noFill/>
          <a:ln/>
        </p:spPr>
        <p:txBody>
          <a:bodyPr wrap="square" lIns="0" tIns="0" rIns="0" bIns="0" rtlCol="0" anchor="ctr"/>
          <a:lstStyle/>
          <a:p>
            <a:pPr algn="ctr" indent="0" marL="0">
              <a:buNone/>
            </a:pPr>
            <a:r>
              <a:rPr lang="en-US" sz="1250" b="1" dirty="0">
                <a:solidFill>
                  <a:srgbClr val="0078D4"/>
                </a:solidFill>
              </a:rPr>
              <a:t>README includes capture, diff, formats, exit codes, privacy guidance, and incomplete-snapshot behavior.</a:t>
            </a:r>
            <a:endParaRPr lang="en-US" sz="1250" dirty="0"/>
          </a:p>
        </p:txBody>
      </p:sp>
      <p:sp>
        <p:nvSpPr>
          <p:cNvPr id="18" name="Text 15"/>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19" name="Text 16"/>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11</a:t>
            </a:r>
            <a:endParaRPr lang="en-US" sz="900" dirty="0"/>
          </a:p>
        </p:txBody>
      </p:sp>
      <p:pic>
        <p:nvPicPr>
          <p:cNvPr id="5" name="Media 0">
            <a:hlinkClick r:id="" action="ppaction://media"/>
          </p:cNvPr>
          <p:cNvPicPr>
            <a:picLocks noChangeAspect="1"/>
          </p:cNvPicPr>
          <p:nvPr>
            <a:videoFile r:link="rId3"/>
            <p:extLst>
              <p:ext uri="{DAA4B4D4-6D71-4841-9C94-3DE7FCFB9230}">
                <p14:media xmlns:p14="http://schemas.microsoft.com/office/powerpoint/2010/main" r:embed="rId4"/>
              </p:ext>
            </p:extLst>
          </p:nvPr>
        </p:nvPicPr>
        <p:blipFill>
          <a:blip r:embed="rId5"/>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46304" cy="6858000"/>
          </a:xfrm>
          <a:prstGeom prst="rect">
            <a:avLst/>
          </a:prstGeom>
          <a:solidFill>
            <a:srgbClr val="00B7C3"/>
          </a:solidFill>
          <a:ln w="12700">
            <a:solidFill>
              <a:srgbClr val="00B7C3"/>
            </a:solidFill>
            <a:prstDash val="solid"/>
          </a:ln>
        </p:spPr>
      </p:sp>
      <p:sp>
        <p:nvSpPr>
          <p:cNvPr id="3" name="Text 1"/>
          <p:cNvSpPr/>
          <p:nvPr/>
        </p:nvSpPr>
        <p:spPr>
          <a:xfrm>
            <a:off x="502920" y="320040"/>
            <a:ext cx="10972800" cy="228600"/>
          </a:xfrm>
          <a:prstGeom prst="rect">
            <a:avLst/>
          </a:prstGeom>
          <a:noFill/>
          <a:ln/>
        </p:spPr>
        <p:txBody>
          <a:bodyPr wrap="square" lIns="0" tIns="0" rIns="0" bIns="0" rtlCol="0" anchor="ctr"/>
          <a:lstStyle/>
          <a:p>
            <a:pPr indent="0" marL="0">
              <a:buNone/>
            </a:pPr>
            <a:r>
              <a:rPr lang="en-US" sz="1100" b="1" spc="180" kern="0" dirty="0">
                <a:solidFill>
                  <a:srgbClr val="0078D4"/>
                </a:solidFill>
                <a:latin typeface="Segoe UI" pitchFamily="34" charset="0"/>
                <a:ea typeface="Segoe UI" pitchFamily="34" charset="-122"/>
                <a:cs typeface="Segoe UI" pitchFamily="34" charset="-120"/>
              </a:rPr>
              <a:t>TOP NEXT STEPS</a:t>
            </a:r>
            <a:endParaRPr lang="en-US" sz="1100" dirty="0"/>
          </a:p>
        </p:txBody>
      </p:sp>
      <p:sp>
        <p:nvSpPr>
          <p:cNvPr id="4" name="Text 2"/>
          <p:cNvSpPr/>
          <p:nvPr/>
        </p:nvSpPr>
        <p:spPr>
          <a:xfrm>
            <a:off x="502920" y="640080"/>
            <a:ext cx="10972800" cy="566928"/>
          </a:xfrm>
          <a:prstGeom prst="rect">
            <a:avLst/>
          </a:prstGeom>
          <a:noFill/>
          <a:ln/>
        </p:spPr>
        <p:txBody>
          <a:bodyPr wrap="square" lIns="0" tIns="0" rIns="0" bIns="0" rtlCol="0" anchor="ctr"/>
          <a:lstStyle/>
          <a:p>
            <a:pPr indent="0" marL="0">
              <a:buNone/>
            </a:pPr>
            <a:r>
              <a:rPr lang="en-US" sz="3000" b="1" dirty="0">
                <a:solidFill>
                  <a:srgbClr val="071A2B"/>
                </a:solidFill>
                <a:latin typeface="Segoe UI" pitchFamily="34" charset="0"/>
                <a:ea typeface="Segoe UI" pitchFamily="34" charset="-122"/>
                <a:cs typeface="Segoe UI" pitchFamily="34" charset="-120"/>
              </a:rPr>
              <a:t>Turn the working prototype into an everyday RNW quality gate.</a:t>
            </a:r>
            <a:endParaRPr lang="en-US" sz="3000" dirty="0"/>
          </a:p>
        </p:txBody>
      </p:sp>
      <p:sp>
        <p:nvSpPr>
          <p:cNvPr id="5" name="Text 3"/>
          <p:cNvSpPr/>
          <p:nvPr/>
        </p:nvSpPr>
        <p:spPr>
          <a:xfrm>
            <a:off x="502920" y="1225296"/>
            <a:ext cx="10972800" cy="365760"/>
          </a:xfrm>
          <a:prstGeom prst="rect">
            <a:avLst/>
          </a:prstGeom>
          <a:noFill/>
          <a:ln/>
        </p:spPr>
        <p:txBody>
          <a:bodyPr wrap="square" lIns="0" tIns="0" rIns="0" bIns="0" rtlCol="0" anchor="ctr"/>
          <a:lstStyle/>
          <a:p>
            <a:pPr indent="0" marL="0">
              <a:buNone/>
            </a:pPr>
            <a:r>
              <a:rPr lang="en-US" sz="1500" dirty="0">
                <a:solidFill>
                  <a:srgbClr val="5E6A7D"/>
                </a:solidFill>
                <a:latin typeface="Segoe UI" pitchFamily="34" charset="0"/>
                <a:ea typeface="Segoe UI" pitchFamily="34" charset="-122"/>
                <a:cs typeface="Segoe UI" pitchFamily="34" charset="-120"/>
              </a:rPr>
              <a:t>These three extensions deliver the clearest engineering and customer impact.</a:t>
            </a:r>
            <a:endParaRPr lang="en-US" sz="1500" dirty="0"/>
          </a:p>
        </p:txBody>
      </p:sp>
      <p:sp>
        <p:nvSpPr>
          <p:cNvPr id="6" name="Shape 4"/>
          <p:cNvSpPr/>
          <p:nvPr/>
        </p:nvSpPr>
        <p:spPr>
          <a:xfrm>
            <a:off x="640080" y="2057400"/>
            <a:ext cx="3474720" cy="2468880"/>
          </a:xfrm>
          <a:prstGeom prst="roundRect">
            <a:avLst>
              <a:gd name="adj" fmla="val 2963"/>
            </a:avLst>
          </a:prstGeom>
          <a:solidFill>
            <a:srgbClr val="F7F9FC"/>
          </a:solidFill>
          <a:ln w="12700">
            <a:solidFill>
              <a:srgbClr val="D9E2EC"/>
            </a:solidFill>
            <a:prstDash val="solid"/>
          </a:ln>
        </p:spPr>
      </p:sp>
      <p:sp>
        <p:nvSpPr>
          <p:cNvPr id="7" name="Shape 5"/>
          <p:cNvSpPr/>
          <p:nvPr/>
        </p:nvSpPr>
        <p:spPr>
          <a:xfrm>
            <a:off x="640080" y="2057400"/>
            <a:ext cx="73152" cy="2468880"/>
          </a:xfrm>
          <a:prstGeom prst="rect">
            <a:avLst/>
          </a:prstGeom>
          <a:solidFill>
            <a:srgbClr val="0078D4"/>
          </a:solidFill>
          <a:ln w="12700">
            <a:solidFill>
              <a:srgbClr val="0078D4"/>
            </a:solidFill>
            <a:prstDash val="solid"/>
          </a:ln>
        </p:spPr>
      </p:sp>
      <p:sp>
        <p:nvSpPr>
          <p:cNvPr id="8" name="Text 6"/>
          <p:cNvSpPr/>
          <p:nvPr/>
        </p:nvSpPr>
        <p:spPr>
          <a:xfrm>
            <a:off x="868680" y="222199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1 · Automatic PR checks</a:t>
            </a:r>
            <a:endParaRPr lang="en-US" sz="1600" dirty="0"/>
          </a:p>
        </p:txBody>
      </p:sp>
      <p:sp>
        <p:nvSpPr>
          <p:cNvPr id="9" name="Text 7"/>
          <p:cNvSpPr/>
          <p:nvPr/>
        </p:nvSpPr>
        <p:spPr>
          <a:xfrm>
            <a:off x="868680" y="2624328"/>
            <a:ext cx="3108960" cy="1755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Run approved Gallery and RNTester scenarios in CI. Post the accessibility diff directly on the pull request and block newly introduced regressions.</a:t>
            </a:r>
            <a:endParaRPr lang="en-US" sz="1150" dirty="0"/>
          </a:p>
        </p:txBody>
      </p:sp>
      <p:sp>
        <p:nvSpPr>
          <p:cNvPr id="10" name="Shape 8"/>
          <p:cNvSpPr/>
          <p:nvPr/>
        </p:nvSpPr>
        <p:spPr>
          <a:xfrm>
            <a:off x="4343400" y="2057400"/>
            <a:ext cx="3474720" cy="2468880"/>
          </a:xfrm>
          <a:prstGeom prst="roundRect">
            <a:avLst>
              <a:gd name="adj" fmla="val 2963"/>
            </a:avLst>
          </a:prstGeom>
          <a:solidFill>
            <a:srgbClr val="F7F9FC"/>
          </a:solidFill>
          <a:ln w="12700">
            <a:solidFill>
              <a:srgbClr val="D9E2EC"/>
            </a:solidFill>
            <a:prstDash val="solid"/>
          </a:ln>
        </p:spPr>
      </p:sp>
      <p:sp>
        <p:nvSpPr>
          <p:cNvPr id="11" name="Shape 9"/>
          <p:cNvSpPr/>
          <p:nvPr/>
        </p:nvSpPr>
        <p:spPr>
          <a:xfrm>
            <a:off x="4343400" y="2057400"/>
            <a:ext cx="73152" cy="2468880"/>
          </a:xfrm>
          <a:prstGeom prst="rect">
            <a:avLst/>
          </a:prstGeom>
          <a:solidFill>
            <a:srgbClr val="00B7C3"/>
          </a:solidFill>
          <a:ln w="12700">
            <a:solidFill>
              <a:srgbClr val="00B7C3"/>
            </a:solidFill>
            <a:prstDash val="solid"/>
          </a:ln>
        </p:spPr>
      </p:sp>
      <p:sp>
        <p:nvSpPr>
          <p:cNvPr id="12" name="Text 10"/>
          <p:cNvSpPr/>
          <p:nvPr/>
        </p:nvSpPr>
        <p:spPr>
          <a:xfrm>
            <a:off x="4572000" y="222199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2 · Keyboard focus recorder</a:t>
            </a:r>
            <a:endParaRPr lang="en-US" sz="1600" dirty="0"/>
          </a:p>
        </p:txBody>
      </p:sp>
      <p:sp>
        <p:nvSpPr>
          <p:cNvPr id="13" name="Text 11"/>
          <p:cNvSpPr/>
          <p:nvPr/>
        </p:nvSpPr>
        <p:spPr>
          <a:xfrm>
            <a:off x="4572000" y="2624328"/>
            <a:ext cx="3108960" cy="1755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Record where keyboard focus moves and flag loops, unexpected jumps, missing labels, or focus landing on hidden content.</a:t>
            </a:r>
            <a:endParaRPr lang="en-US" sz="1150" dirty="0"/>
          </a:p>
        </p:txBody>
      </p:sp>
      <p:sp>
        <p:nvSpPr>
          <p:cNvPr id="14" name="Shape 12"/>
          <p:cNvSpPr/>
          <p:nvPr/>
        </p:nvSpPr>
        <p:spPr>
          <a:xfrm>
            <a:off x="8046720" y="2057400"/>
            <a:ext cx="3474720" cy="2468880"/>
          </a:xfrm>
          <a:prstGeom prst="roundRect">
            <a:avLst>
              <a:gd name="adj" fmla="val 2963"/>
            </a:avLst>
          </a:prstGeom>
          <a:solidFill>
            <a:srgbClr val="F7F9FC"/>
          </a:solidFill>
          <a:ln w="12700">
            <a:solidFill>
              <a:srgbClr val="D9E2EC"/>
            </a:solidFill>
            <a:prstDash val="solid"/>
          </a:ln>
        </p:spPr>
      </p:sp>
      <p:sp>
        <p:nvSpPr>
          <p:cNvPr id="15" name="Shape 13"/>
          <p:cNvSpPr/>
          <p:nvPr/>
        </p:nvSpPr>
        <p:spPr>
          <a:xfrm>
            <a:off x="8046720" y="2057400"/>
            <a:ext cx="73152" cy="2468880"/>
          </a:xfrm>
          <a:prstGeom prst="rect">
            <a:avLst/>
          </a:prstGeom>
          <a:solidFill>
            <a:srgbClr val="107C10"/>
          </a:solidFill>
          <a:ln w="12700">
            <a:solidFill>
              <a:srgbClr val="107C10"/>
            </a:solidFill>
            <a:prstDash val="solid"/>
          </a:ln>
        </p:spPr>
      </p:sp>
      <p:sp>
        <p:nvSpPr>
          <p:cNvPr id="16" name="Text 14"/>
          <p:cNvSpPr/>
          <p:nvPr/>
        </p:nvSpPr>
        <p:spPr>
          <a:xfrm>
            <a:off x="8275320" y="2221992"/>
            <a:ext cx="3108960" cy="320040"/>
          </a:xfrm>
          <a:prstGeom prst="rect">
            <a:avLst/>
          </a:prstGeom>
          <a:noFill/>
          <a:ln/>
        </p:spPr>
        <p:txBody>
          <a:bodyPr wrap="square" lIns="0" tIns="0" rIns="0" bIns="0" rtlCol="0" anchor="ctr"/>
          <a:lstStyle/>
          <a:p>
            <a:pPr indent="0" marL="0">
              <a:buNone/>
            </a:pPr>
            <a:r>
              <a:rPr lang="en-US" sz="1600" b="1" dirty="0">
                <a:solidFill>
                  <a:srgbClr val="172033"/>
                </a:solidFill>
                <a:latin typeface="Segoe UI" pitchFamily="34" charset="0"/>
                <a:ea typeface="Segoe UI" pitchFamily="34" charset="-122"/>
                <a:cs typeface="Segoe UI" pitchFamily="34" charset="-120"/>
              </a:rPr>
              <a:t>3 · Visual diff explorer</a:t>
            </a:r>
            <a:endParaRPr lang="en-US" sz="1600" dirty="0"/>
          </a:p>
        </p:txBody>
      </p:sp>
      <p:sp>
        <p:nvSpPr>
          <p:cNvPr id="17" name="Text 15"/>
          <p:cNvSpPr/>
          <p:nvPr/>
        </p:nvSpPr>
        <p:spPr>
          <a:xfrm>
            <a:off x="8275320" y="2624328"/>
            <a:ext cx="3108960" cy="1755648"/>
          </a:xfrm>
          <a:prstGeom prst="rect">
            <a:avLst/>
          </a:prstGeom>
          <a:noFill/>
          <a:ln/>
        </p:spPr>
        <p:txBody>
          <a:bodyPr wrap="square" lIns="0" tIns="0" rIns="0" bIns="0" rtlCol="0" anchor="t"/>
          <a:lstStyle/>
          <a:p>
            <a:pPr indent="0" marL="0">
              <a:buNone/>
            </a:pPr>
            <a:r>
              <a:rPr lang="en-US" sz="1150" dirty="0">
                <a:solidFill>
                  <a:srgbClr val="5E6A7D"/>
                </a:solidFill>
                <a:latin typeface="Segoe UI" pitchFamily="34" charset="0"/>
                <a:ea typeface="Segoe UI" pitchFamily="34" charset="-122"/>
                <a:cs typeface="Segoe UI" pitchFamily="34" charset="-120"/>
              </a:rPr>
              <a:t>Open snapshots in a browser, highlight exactly what changed, and manage approved baselines without reading raw JSON.</a:t>
            </a:r>
            <a:endParaRPr lang="en-US" sz="1150" dirty="0"/>
          </a:p>
        </p:txBody>
      </p:sp>
      <p:sp>
        <p:nvSpPr>
          <p:cNvPr id="18" name="Text 16"/>
          <p:cNvSpPr/>
          <p:nvPr/>
        </p:nvSpPr>
        <p:spPr>
          <a:xfrm>
            <a:off x="1188720" y="5166360"/>
            <a:ext cx="9784080" cy="530352"/>
          </a:xfrm>
          <a:prstGeom prst="rect">
            <a:avLst/>
          </a:prstGeom>
          <a:noFill/>
          <a:ln/>
        </p:spPr>
        <p:txBody>
          <a:bodyPr wrap="square" lIns="0" tIns="0" rIns="0" bIns="0" rtlCol="0" anchor="ctr"/>
          <a:lstStyle/>
          <a:p>
            <a:pPr algn="ctr" indent="0" marL="0">
              <a:buNone/>
            </a:pPr>
            <a:r>
              <a:rPr lang="en-US" sz="2000" b="1" dirty="0">
                <a:solidFill>
                  <a:srgbClr val="071A2B"/>
                </a:solidFill>
              </a:rPr>
              <a:t>First milestone: automate one repeatable RNW Gallery scenario in CI.</a:t>
            </a:r>
            <a:endParaRPr lang="en-US" sz="2000" dirty="0"/>
          </a:p>
        </p:txBody>
      </p:sp>
      <p:sp>
        <p:nvSpPr>
          <p:cNvPr id="19" name="Text 17"/>
          <p:cNvSpPr/>
          <p:nvPr/>
        </p:nvSpPr>
        <p:spPr>
          <a:xfrm>
            <a:off x="502920" y="6556248"/>
            <a:ext cx="6400800" cy="164592"/>
          </a:xfrm>
          <a:prstGeom prst="rect">
            <a:avLst/>
          </a:prstGeom>
          <a:noFill/>
          <a:ln/>
        </p:spPr>
        <p:txBody>
          <a:bodyPr wrap="square" lIns="0" tIns="0" rIns="0" bIns="0" rtlCol="0" anchor="ctr"/>
          <a:lstStyle/>
          <a:p>
            <a:pPr indent="0" marL="0">
              <a:buNone/>
            </a:pPr>
            <a:r>
              <a:rPr lang="en-US" sz="800" dirty="0">
                <a:solidFill>
                  <a:srgbClr val="7C8798"/>
                </a:solidFill>
                <a:latin typeface="Segoe UI" pitchFamily="34" charset="0"/>
                <a:ea typeface="Segoe UI" pitchFamily="34" charset="-122"/>
                <a:cs typeface="Segoe UI" pitchFamily="34" charset="-120"/>
              </a:rPr>
              <a:t>FHL 2026 · Accessibility Tree Snapshot &amp; Diff</a:t>
            </a:r>
            <a:endParaRPr lang="en-US" sz="800" dirty="0"/>
          </a:p>
        </p:txBody>
      </p:sp>
      <p:sp>
        <p:nvSpPr>
          <p:cNvPr id="20" name="Text 18"/>
          <p:cNvSpPr/>
          <p:nvPr/>
        </p:nvSpPr>
        <p:spPr>
          <a:xfrm>
            <a:off x="11201400" y="6510528"/>
            <a:ext cx="457200" cy="201168"/>
          </a:xfrm>
          <a:prstGeom prst="rect">
            <a:avLst/>
          </a:prstGeom>
          <a:noFill/>
          <a:ln/>
        </p:spPr>
        <p:txBody>
          <a:bodyPr wrap="square" lIns="0" tIns="0" rIns="0" bIns="0" rtlCol="0" anchor="ctr"/>
          <a:lstStyle/>
          <a:p>
            <a:pPr algn="r" indent="0" marL="0">
              <a:buNone/>
            </a:pPr>
            <a:r>
              <a:rPr lang="en-US" sz="900" b="1" dirty="0">
                <a:solidFill>
                  <a:srgbClr val="0078D4"/>
                </a:solidFill>
                <a:latin typeface="Segoe UI" pitchFamily="34" charset="0"/>
                <a:ea typeface="Segoe UI" pitchFamily="34" charset="-122"/>
                <a:cs typeface="Segoe UI" pitchFamily="34" charset="-120"/>
              </a:rPr>
              <a:t>12</a:t>
            </a:r>
            <a:endParaRPr lang="en-US" sz="900" dirty="0"/>
          </a:p>
        </p:txBody>
      </p:sp>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11475720" y="164592"/>
            <a:ext cx="384048" cy="384048"/>
          </a:xfrm>
          <a:prstGeom prst="rect">
            <a:avLst/>
          </a:prstGeom>
        </p:spPr>
      </p:pic>
      <p:sp>
        <p:nvSpPr>
          <p:cNvPr id="25" name="Slide Number Placeholder 0"/>
          <p:cNvSpPr>
            <a:spLocks noGrp="1"/>
          </p:cNvSpPr>
          <p:nvPr>
            <p:ph type="sldNum" sz="quarter" idx="4294967295"/>
          </p:nvPr>
        </p:nvSpPr>
        <p:spPr>
          <a:xfrm>
            <a:off x="11155680" y="6492240"/>
            <a:ext cx="800000" cy="300000"/>
          </a:xfrm>
          <a:prstGeom prst="rect">
            <a:avLst/>
          </a:prstGeom>
          <a:extLst>
            <a:ext uri="{C572A759-6A51-4108-AA02-DFA0A04FC94B}">
              <ma14:wrappingTextBoxFlag xmlns:ma14="http://schemas.microsoft.com/office/mac/drawingml/2011/main" val="0"/>
            </a:ext>
          </a:extLst>
        </p:spPr>
        <p:txBody>
          <a:bodyPr/>
          <a:lstStyle>
            <a:lvl1pPr>
              <a:defRPr sz="900">
                <a:solidFill>
                  <a:srgbClr val="0078D4"/>
                </a:solidFill>
                <a:latin typeface="Segoe UI"/>
                <a:ea typeface="Segoe UI"/>
                <a:cs typeface="Segoe UI"/>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71A2B"/>
        </a:solidFill>
      </p:bgPr>
    </p:bg>
    <p:spTree>
      <p:nvGrpSpPr>
        <p:cNvPr id="1" name=""/>
        <p:cNvGrpSpPr/>
        <p:nvPr/>
      </p:nvGrpSpPr>
      <p:grpSpPr>
        <a:xfrm>
          <a:off x="0" y="0"/>
          <a:ext cx="0" cy="0"/>
          <a:chOff x="0" y="0"/>
          <a:chExt cx="0" cy="0"/>
        </a:xfrm>
      </p:grpSpPr>
      <p:sp>
        <p:nvSpPr>
          <p:cNvPr id="2" name="Text 0"/>
          <p:cNvSpPr/>
          <p:nvPr/>
        </p:nvSpPr>
        <p:spPr>
          <a:xfrm>
            <a:off x="1051560" y="1188720"/>
            <a:ext cx="10058400" cy="1508760"/>
          </a:xfrm>
          <a:prstGeom prst="rect">
            <a:avLst/>
          </a:prstGeom>
          <a:noFill/>
          <a:ln/>
        </p:spPr>
        <p:txBody>
          <a:bodyPr wrap="square" lIns="0" tIns="0" rIns="0" bIns="0" rtlCol="0" anchor="ctr"/>
          <a:lstStyle/>
          <a:p>
            <a:pPr algn="ctr" indent="0" marL="0">
              <a:buNone/>
            </a:pPr>
            <a:r>
              <a:rPr lang="en-US" sz="3800" b="1" dirty="0">
                <a:solidFill>
                  <a:srgbClr val="FFFFFF"/>
                </a:solidFill>
              </a:rPr>
              <a:t>Accessibility should not depend</a:t>
            </a:r>
            <a:endParaRPr lang="en-US" sz="3800" dirty="0"/>
          </a:p>
          <a:p>
            <a:pPr algn="ctr" indent="0" marL="0">
              <a:buNone/>
            </a:pPr>
            <a:r>
              <a:rPr lang="en-US" sz="3800" b="1" dirty="0">
                <a:solidFill>
                  <a:srgbClr val="FFFFFF"/>
                </a:solidFill>
              </a:rPr>
              <a:t>on someone noticing what cannot be seen.</a:t>
            </a:r>
            <a:endParaRPr lang="en-US" sz="3800" dirty="0"/>
          </a:p>
        </p:txBody>
      </p:sp>
      <p:sp>
        <p:nvSpPr>
          <p:cNvPr id="3" name="Text 1"/>
          <p:cNvSpPr/>
          <p:nvPr/>
        </p:nvSpPr>
        <p:spPr>
          <a:xfrm>
            <a:off x="1920240" y="3200400"/>
            <a:ext cx="8321040" cy="594360"/>
          </a:xfrm>
          <a:prstGeom prst="rect">
            <a:avLst/>
          </a:prstGeom>
          <a:noFill/>
          <a:ln/>
        </p:spPr>
        <p:txBody>
          <a:bodyPr wrap="square" lIns="0" tIns="0" rIns="0" bIns="0" rtlCol="0" anchor="ctr"/>
          <a:lstStyle/>
          <a:p>
            <a:pPr algn="ctr" indent="0" marL="0">
              <a:buNone/>
            </a:pPr>
            <a:r>
              <a:rPr lang="en-US" sz="3000" b="1" spc="150" kern="0" dirty="0">
                <a:solidFill>
                  <a:srgbClr val="00B7C3"/>
                </a:solidFill>
              </a:rPr>
              <a:t>Capture. Compare. Catch. Block.</a:t>
            </a:r>
            <a:endParaRPr lang="en-US" sz="3000" dirty="0"/>
          </a:p>
        </p:txBody>
      </p:sp>
      <p:sp>
        <p:nvSpPr>
          <p:cNvPr id="4" name="Shape 2"/>
          <p:cNvSpPr/>
          <p:nvPr/>
        </p:nvSpPr>
        <p:spPr>
          <a:xfrm>
            <a:off x="3246120" y="4434840"/>
            <a:ext cx="5669280" cy="786384"/>
          </a:xfrm>
          <a:prstGeom prst="roundRect">
            <a:avLst>
              <a:gd name="adj" fmla="val 9302"/>
            </a:avLst>
          </a:prstGeom>
          <a:solidFill>
            <a:srgbClr val="0078D4"/>
          </a:solidFill>
          <a:ln w="12700">
            <a:solidFill>
              <a:srgbClr val="0078D4"/>
            </a:solidFill>
            <a:prstDash val="solid"/>
          </a:ln>
        </p:spPr>
      </p:sp>
      <p:sp>
        <p:nvSpPr>
          <p:cNvPr id="5" name="Text 3"/>
          <p:cNvSpPr/>
          <p:nvPr/>
        </p:nvSpPr>
        <p:spPr>
          <a:xfrm>
            <a:off x="3657600" y="4681728"/>
            <a:ext cx="4846320" cy="274320"/>
          </a:xfrm>
          <a:prstGeom prst="rect">
            <a:avLst/>
          </a:prstGeom>
          <a:noFill/>
          <a:ln/>
        </p:spPr>
        <p:txBody>
          <a:bodyPr wrap="square" lIns="0" tIns="0" rIns="0" bIns="0" rtlCol="0" anchor="ctr"/>
          <a:lstStyle/>
          <a:p>
            <a:pPr algn="ctr" indent="0" marL="0">
              <a:buNone/>
            </a:pPr>
            <a:r>
              <a:rPr lang="en-US" sz="2300" b="1" dirty="0">
                <a:solidFill>
                  <a:srgbClr val="FFFFFF"/>
                </a:solidFill>
              </a:rPr>
              <a:t>Shift accessibility left.</a:t>
            </a:r>
            <a:endParaRPr lang="en-US" sz="2300" dirty="0"/>
          </a:p>
        </p:txBody>
      </p:sp>
      <p:sp>
        <p:nvSpPr>
          <p:cNvPr id="6" name="Text 4">
            <a:hlinkClick r:id="rId1" tooltip=""/>
          </p:cNvPr>
          <p:cNvSpPr/>
          <p:nvPr/>
        </p:nvSpPr>
        <p:spPr>
          <a:xfrm>
            <a:off x="2880360" y="5943600"/>
            <a:ext cx="6400800" cy="274320"/>
          </a:xfrm>
          <a:prstGeom prst="rect">
            <a:avLst/>
          </a:prstGeom>
          <a:noFill/>
          <a:ln/>
        </p:spPr>
        <p:txBody>
          <a:bodyPr wrap="square" lIns="0" tIns="0" rIns="0" bIns="0" rtlCol="0" anchor="ctr"/>
          <a:lstStyle/>
          <a:p>
            <a:pPr algn="ctr" indent="0" marL="0">
              <a:buNone/>
            </a:pPr>
            <a:r>
              <a:rPr lang="en-US" sz="1300" u="sng" dirty="0">
                <a:solidFill>
                  <a:srgbClr val="B8DDF7"/>
                </a:solidFill>
                <a:hlinkClick r:id="rId1" invalidUrl="" action="" tgtFrame="" tooltip="" history="1" highlightClick="0" endSnd="0">
                  <a:extLst>
                    <a:ext uri="{A12FA001-AC4F-418D-AE19-62706E023703}">
                      <ahyp:hlinkClr xmlns:ahyp="http://schemas.microsoft.com/office/drawing/2018/hyperlinkcolor" val="tx"/>
                    </a:ext>
                  </a:extLst>
                </a:hlinkClick>
              </a:rPr>
              <a:t>https://anuagragith.github.io/react-native-windows/</a:t>
            </a:r>
            <a:endParaRPr lang="en-US" sz="1300" dirty="0"/>
          </a:p>
        </p:txBody>
      </p:sp>
      <p:pic>
        <p:nvPicPr>
          <p:cNvPr id="4" name="Media 0">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11475720" y="164592"/>
            <a:ext cx="384048" cy="384048"/>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Segoe U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Segoe U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Catch the Invisible Before It Ships</dc:title>
  <dc:subject>RNW Accessibility Tree Snapshot &amp; Diff</dc:subject>
  <dc:creator>FHL 2026</dc:creator>
  <cp:lastModifiedBy>FHL 2026</cp:lastModifiedBy>
  <cp:revision>1</cp:revision>
  <dcterms:created xsi:type="dcterms:W3CDTF">2026-09-18T05:51:29Z</dcterms:created>
  <dcterms:modified xsi:type="dcterms:W3CDTF">2026-09-18T05:51:29Z</dcterms:modified>
</cp:coreProperties>
</file>